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6" r:id="rId10"/>
    <p:sldId id="267" r:id="rId11"/>
    <p:sldId id="268" r:id="rId12"/>
    <p:sldId id="270" r:id="rId13"/>
    <p:sldId id="269" r:id="rId14"/>
    <p:sldId id="272" r:id="rId15"/>
    <p:sldId id="271" r:id="rId16"/>
    <p:sldId id="277" r:id="rId17"/>
    <p:sldId id="274" r:id="rId18"/>
    <p:sldId id="275" r:id="rId19"/>
    <p:sldId id="283" r:id="rId20"/>
    <p:sldId id="284" r:id="rId21"/>
    <p:sldId id="285" r:id="rId22"/>
    <p:sldId id="286" r:id="rId23"/>
    <p:sldId id="287" r:id="rId24"/>
    <p:sldId id="288" r:id="rId25"/>
    <p:sldId id="300" r:id="rId26"/>
    <p:sldId id="289" r:id="rId27"/>
    <p:sldId id="298" r:id="rId28"/>
    <p:sldId id="290" r:id="rId29"/>
    <p:sldId id="276" r:id="rId30"/>
    <p:sldId id="278" r:id="rId31"/>
    <p:sldId id="279" r:id="rId32"/>
    <p:sldId id="28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9" r:id="rId41"/>
    <p:sldId id="302" r:id="rId42"/>
    <p:sldId id="303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42C5A1-2F96-4A16-9504-CBA933E6C0D0}" type="datetimeFigureOut">
              <a:rPr lang="it-IT" smtClean="0"/>
              <a:t>01/05/2023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A9E3D4-8136-4A7B-8B65-994C3CA6F05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6932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4A495-438D-4A27-B51D-7B1A6C3457F9}" type="datetime1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677FA-56DB-4740-A393-F46A512BD460}" type="datetime1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4010F-4C12-477A-8B2E-D6E1EEAB784F}" type="datetime1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51C98-21CE-47F9-AFB8-A4E53D283AEA}" type="datetime1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1103-AE10-4C35-AA89-78C574264BC8}" type="datetime1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B853C-8324-4AD6-81F2-CDC01D0A4425}" type="datetime1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F1E63-92B6-4846-98CE-B095C973C298}" type="datetime1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DA1C7-BE52-41E6-B4B7-A3360B072698}" type="datetime1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C70BF-F15E-44A2-84C1-0E0AFF8E5224}" type="datetime1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02DA4-194F-41E0-BEFA-17567018C68A}" type="datetime1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156E-C642-4667-80EA-2C5B557C5D98}" type="datetime1">
              <a:rPr lang="en-US" smtClean="0"/>
              <a:t>5/1/2023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FAF95-310F-4814-8043-7BBFCFFE036A}" type="datetime1">
              <a:rPr lang="en-US" smtClean="0"/>
              <a:t>5/1/2023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A6BE-01B6-47C6-8CCA-2B75ADE674B8}" type="datetime1">
              <a:rPr lang="en-US" smtClean="0"/>
              <a:t>5/1/2023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EF76F-A51E-4944-BF0C-3B6607315930}" type="datetime1">
              <a:rPr lang="en-US" smtClean="0"/>
              <a:t>5/1/2023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DB2A2-E2A9-42F1-80B0-0A3BCCF53A6F}" type="datetime1">
              <a:rPr lang="en-US" smtClean="0"/>
              <a:t>5/1/2023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D95AA-5A6D-4360-B5AB-79EDD9BDC0A2}" type="datetime1">
              <a:rPr lang="en-US" smtClean="0"/>
              <a:t>5/1/2023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0A3C2-6921-42C6-AC5D-D0DFCB329309}" type="datetime1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github.com/NicolasBravi01/DroneConSTM32/tree/main/Gruppi/NB_FR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70411" y="1690431"/>
            <a:ext cx="8516357" cy="1646302"/>
          </a:xfrm>
        </p:spPr>
        <p:txBody>
          <a:bodyPr/>
          <a:lstStyle/>
          <a:p>
            <a:r>
              <a:rPr lang="it-IT" dirty="0" smtClean="0"/>
              <a:t>Radiocomando con STM32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83176" y="3528319"/>
            <a:ext cx="8890826" cy="1096899"/>
          </a:xfrm>
        </p:spPr>
        <p:txBody>
          <a:bodyPr/>
          <a:lstStyle/>
          <a:p>
            <a:r>
              <a:rPr lang="it-IT" dirty="0" smtClean="0"/>
              <a:t>Comunicazione di un radiocomando con scheda STM32 per il pilotaggio di un drone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570411" y="5900758"/>
            <a:ext cx="2592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Nicolas Bravi</a:t>
            </a:r>
          </a:p>
          <a:p>
            <a:r>
              <a:rPr lang="it-IT" dirty="0" smtClean="0"/>
              <a:t>Francesco </a:t>
            </a:r>
            <a:r>
              <a:rPr lang="it-IT" dirty="0" err="1" smtClean="0"/>
              <a:t>Rachiglia</a:t>
            </a:r>
            <a:endParaRPr lang="it-IT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4794750" y="6041362"/>
            <a:ext cx="1479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02/05/2023</a:t>
            </a:r>
            <a:endParaRPr lang="it-IT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589" y="4187157"/>
            <a:ext cx="1411937" cy="1411937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442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Radiocomando: Canali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7334" y="2048829"/>
            <a:ext cx="8596668" cy="3224211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it-IT" sz="2200" dirty="0" smtClean="0"/>
              <a:t>Manopola destra verticale (Pitch);</a:t>
            </a:r>
          </a:p>
          <a:p>
            <a:pPr>
              <a:buFont typeface="+mj-lt"/>
              <a:buAutoNum type="arabicPeriod"/>
            </a:pPr>
            <a:r>
              <a:rPr lang="it-IT" sz="2200" dirty="0"/>
              <a:t>Manopola </a:t>
            </a:r>
            <a:r>
              <a:rPr lang="it-IT" sz="2200" dirty="0" smtClean="0"/>
              <a:t>destra orizzontale (</a:t>
            </a:r>
            <a:r>
              <a:rPr lang="it-IT" sz="2200" dirty="0" err="1" smtClean="0"/>
              <a:t>Roll</a:t>
            </a:r>
            <a:r>
              <a:rPr lang="it-IT" sz="2200" dirty="0" smtClean="0"/>
              <a:t>);</a:t>
            </a:r>
          </a:p>
          <a:p>
            <a:pPr>
              <a:buFont typeface="+mj-lt"/>
              <a:buAutoNum type="arabicPeriod"/>
            </a:pPr>
            <a:r>
              <a:rPr lang="it-IT" sz="2200" dirty="0"/>
              <a:t>Manopola </a:t>
            </a:r>
            <a:r>
              <a:rPr lang="it-IT" sz="2200" dirty="0" smtClean="0"/>
              <a:t>sinistra verticale (</a:t>
            </a:r>
            <a:r>
              <a:rPr lang="it-IT" sz="2200" dirty="0" err="1" smtClean="0"/>
              <a:t>Throttle</a:t>
            </a:r>
            <a:r>
              <a:rPr lang="it-IT" sz="2200" dirty="0" smtClean="0"/>
              <a:t>);</a:t>
            </a:r>
            <a:endParaRPr lang="it-IT" sz="2200" dirty="0"/>
          </a:p>
          <a:p>
            <a:pPr>
              <a:buFont typeface="+mj-lt"/>
              <a:buAutoNum type="arabicPeriod"/>
            </a:pPr>
            <a:r>
              <a:rPr lang="it-IT" sz="2200" dirty="0"/>
              <a:t>Manopola </a:t>
            </a:r>
            <a:r>
              <a:rPr lang="it-IT" sz="2200" dirty="0" smtClean="0"/>
              <a:t>sinistra </a:t>
            </a:r>
            <a:r>
              <a:rPr lang="it-IT" sz="2200" dirty="0"/>
              <a:t>orizzontale </a:t>
            </a:r>
            <a:r>
              <a:rPr lang="it-IT" sz="2200" dirty="0" smtClean="0"/>
              <a:t>(</a:t>
            </a:r>
            <a:r>
              <a:rPr lang="it-IT" sz="2200" dirty="0" err="1" smtClean="0"/>
              <a:t>Yaw</a:t>
            </a:r>
            <a:r>
              <a:rPr lang="it-IT" sz="2200" dirty="0" smtClean="0"/>
              <a:t>);</a:t>
            </a:r>
          </a:p>
          <a:p>
            <a:pPr>
              <a:buFont typeface="+mj-lt"/>
              <a:buAutoNum type="arabicPeriod"/>
            </a:pPr>
            <a:r>
              <a:rPr lang="it-IT" sz="2200" dirty="0" smtClean="0"/>
              <a:t>Levetta in alto a sinistra (3 livelli);</a:t>
            </a:r>
          </a:p>
          <a:p>
            <a:pPr>
              <a:buFont typeface="+mj-lt"/>
              <a:buAutoNum type="arabicPeriod"/>
            </a:pPr>
            <a:r>
              <a:rPr lang="it-IT" sz="2200" dirty="0" smtClean="0"/>
              <a:t>Trigger in alto a destra.</a:t>
            </a:r>
            <a:endParaRPr lang="it-IT" sz="2200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1" t="7011" r="8739"/>
          <a:stretch/>
        </p:blipFill>
        <p:spPr>
          <a:xfrm>
            <a:off x="6287901" y="1656080"/>
            <a:ext cx="3132343" cy="3302000"/>
          </a:xfrm>
          <a:prstGeom prst="rect">
            <a:avLst/>
          </a:prstGeom>
        </p:spPr>
      </p:pic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99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Radiocomando: Funzionamento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7334" y="2160589"/>
            <a:ext cx="8598746" cy="38846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/>
              <a:t>I due dispositivi comunicano attraverso </a:t>
            </a:r>
            <a:r>
              <a:rPr lang="it-IT" sz="2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onde radio</a:t>
            </a:r>
            <a:r>
              <a:rPr lang="it-IT" sz="2400" dirty="0"/>
              <a:t>, che sono il vettore di un codice input </a:t>
            </a:r>
            <a:r>
              <a:rPr lang="it-IT" sz="2400" dirty="0" smtClean="0"/>
              <a:t>generato dal </a:t>
            </a:r>
            <a:r>
              <a:rPr lang="it-IT" sz="2400" dirty="0"/>
              <a:t>trasmettitore e recapitato al ricevitore grazie all’</a:t>
            </a:r>
            <a:r>
              <a:rPr lang="it-IT" sz="2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antenna</a:t>
            </a:r>
            <a:r>
              <a:rPr lang="it-IT" sz="2400" dirty="0"/>
              <a:t> incorporata. </a:t>
            </a:r>
            <a:endParaRPr lang="it-IT" sz="2400" dirty="0" smtClean="0"/>
          </a:p>
          <a:p>
            <a:pPr marL="0" indent="0">
              <a:buNone/>
            </a:pPr>
            <a:r>
              <a:rPr lang="it-IT" sz="2400" dirty="0" smtClean="0"/>
              <a:t>Quest’ultimo, genera </a:t>
            </a:r>
            <a:r>
              <a:rPr lang="it-IT" sz="2400" dirty="0"/>
              <a:t>dei segnali </a:t>
            </a:r>
            <a:r>
              <a:rPr lang="it-IT" sz="2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PWM</a:t>
            </a:r>
            <a:r>
              <a:rPr lang="it-IT" sz="2400" dirty="0"/>
              <a:t>, uno per canale, con cui fornisce informazioni relative all’interazione </a:t>
            </a:r>
            <a:r>
              <a:rPr lang="it-IT" sz="2400" dirty="0" smtClean="0"/>
              <a:t>di un </a:t>
            </a:r>
            <a:r>
              <a:rPr lang="it-IT" sz="2400" dirty="0"/>
              <a:t>presunto pilota con il radiocomando tramite la variazione del </a:t>
            </a:r>
            <a:r>
              <a:rPr lang="it-IT" sz="2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duty </a:t>
            </a:r>
            <a:r>
              <a:rPr lang="it-IT" sz="2400" b="1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cycle</a:t>
            </a:r>
            <a:r>
              <a:rPr lang="it-IT" sz="2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r>
              <a:rPr lang="it-IT" sz="2400" dirty="0"/>
              <a:t>del segnale </a:t>
            </a:r>
            <a:r>
              <a:rPr lang="it-IT" sz="2400" dirty="0" smtClean="0"/>
              <a:t>definito in </a:t>
            </a:r>
            <a:r>
              <a:rPr lang="it-IT" sz="2400" dirty="0"/>
              <a:t>un certo intervallo.</a:t>
            </a:r>
            <a:endParaRPr lang="it-IT" sz="32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88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12" name="Rettangolo 11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0" y="1343629"/>
            <a:ext cx="11941059" cy="4084898"/>
          </a:xfrm>
          <a:prstGeom prst="rect">
            <a:avLst/>
          </a:prstGeom>
        </p:spPr>
      </p:pic>
      <p:sp>
        <p:nvSpPr>
          <p:cNvPr id="15" name="Segnaposto numero diapositiva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63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TEST CANALE RICEVITORE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7335" y="2160589"/>
            <a:ext cx="3802068" cy="38846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 smtClean="0"/>
              <a:t>Ogni canale genera un segnale PWM, con un duty </a:t>
            </a:r>
            <a:r>
              <a:rPr lang="it-IT" sz="2400" dirty="0" err="1" smtClean="0"/>
              <a:t>cycle</a:t>
            </a:r>
            <a:r>
              <a:rPr lang="it-IT" sz="2400" dirty="0" smtClean="0"/>
              <a:t> variabile nel tempo.</a:t>
            </a:r>
          </a:p>
          <a:p>
            <a:pPr marL="0" indent="0">
              <a:buNone/>
            </a:pPr>
            <a:r>
              <a:rPr lang="it-IT" sz="2400" dirty="0" smtClean="0"/>
              <a:t>Tutti i segnali hanno stessa frequenza e sono sincronizzati.</a:t>
            </a:r>
          </a:p>
          <a:p>
            <a:pPr marL="0" indent="0">
              <a:buNone/>
            </a:pPr>
            <a:endParaRPr lang="it-IT" sz="2400" dirty="0"/>
          </a:p>
          <a:p>
            <a:pPr marL="0" indent="0">
              <a:buNone/>
            </a:pPr>
            <a:r>
              <a:rPr lang="it-IT" sz="2400" b="1" dirty="0" smtClean="0"/>
              <a:t>Obiettivo:</a:t>
            </a:r>
            <a:r>
              <a:rPr lang="it-IT" sz="2400" b="1" dirty="0"/>
              <a:t> </a:t>
            </a:r>
            <a:r>
              <a:rPr lang="it-IT" sz="2400" dirty="0" smtClean="0"/>
              <a:t>misurare </a:t>
            </a:r>
            <a:r>
              <a:rPr lang="it-IT" sz="2400" i="1" dirty="0" smtClean="0"/>
              <a:t>frequenza</a:t>
            </a:r>
            <a:r>
              <a:rPr lang="it-IT" sz="2400" dirty="0" smtClean="0"/>
              <a:t> e </a:t>
            </a:r>
            <a:r>
              <a:rPr lang="it-IT" sz="2400" i="1" dirty="0" smtClean="0"/>
              <a:t>duty </a:t>
            </a:r>
            <a:r>
              <a:rPr lang="it-IT" sz="2400" i="1" dirty="0" err="1" smtClean="0"/>
              <a:t>cycle</a:t>
            </a:r>
            <a:endParaRPr lang="it-IT" sz="2400" i="1" dirty="0" smtClean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9" y="2062974"/>
            <a:ext cx="3763218" cy="3908410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35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TIMER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7334" y="2067991"/>
            <a:ext cx="8929653" cy="388461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400" dirty="0" smtClean="0"/>
              <a:t>Il Timer è una periferica hardware della scheda, utilizzato per temporizzare le operazioni. Elettronicamente, è un contatore con una certa frequenza di conteggio. La velocità di conteggio può essere ridotta grazie ad un parametro chiamato </a:t>
            </a:r>
            <a:r>
              <a:rPr lang="it-IT" sz="2400" b="1" dirty="0" err="1" smtClean="0"/>
              <a:t>Prescaler</a:t>
            </a:r>
            <a:r>
              <a:rPr lang="it-IT" sz="2400" b="1" dirty="0" smtClean="0"/>
              <a:t>.</a:t>
            </a:r>
            <a:endParaRPr lang="it-IT" sz="24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/>
          <a:srcRect r="604" b="2984"/>
          <a:stretch/>
        </p:blipFill>
        <p:spPr>
          <a:xfrm>
            <a:off x="8175007" y="5520914"/>
            <a:ext cx="3711584" cy="569279"/>
          </a:xfrm>
          <a:prstGeom prst="rect">
            <a:avLst/>
          </a:prstGeom>
        </p:spPr>
      </p:pic>
      <p:pic>
        <p:nvPicPr>
          <p:cNvPr id="7" name="Segnaposto contenuto 5"/>
          <p:cNvPicPr>
            <a:picLocks noChangeAspect="1"/>
          </p:cNvPicPr>
          <p:nvPr/>
        </p:nvPicPr>
        <p:blipFill rotWithShape="1">
          <a:blip r:embed="rId3"/>
          <a:srcRect t="6102"/>
          <a:stretch/>
        </p:blipFill>
        <p:spPr>
          <a:xfrm>
            <a:off x="2956938" y="3815314"/>
            <a:ext cx="4370441" cy="2869066"/>
          </a:xfrm>
          <a:prstGeom prst="rect">
            <a:avLst/>
          </a:prstGeom>
        </p:spPr>
      </p:pic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17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TIMER: </a:t>
            </a:r>
            <a:r>
              <a:rPr lang="it-IT" dirty="0" err="1" smtClean="0"/>
              <a:t>InputCapture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7333" y="2160589"/>
            <a:ext cx="8686585" cy="38846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/>
              <a:t>Per ricavare frequenza e duty </a:t>
            </a:r>
            <a:r>
              <a:rPr lang="it-IT" sz="2400" dirty="0" err="1"/>
              <a:t>cycle</a:t>
            </a:r>
            <a:r>
              <a:rPr lang="it-IT" sz="2400" dirty="0"/>
              <a:t> di un segnale, viene utilizzato un Timer della scheda in modalità </a:t>
            </a:r>
            <a:r>
              <a:rPr lang="it-IT" sz="2400" b="1" dirty="0" err="1"/>
              <a:t>InputCapture</a:t>
            </a:r>
            <a:r>
              <a:rPr lang="it-IT" sz="2400" dirty="0"/>
              <a:t>.</a:t>
            </a:r>
          </a:p>
          <a:p>
            <a:pPr marL="0" indent="0">
              <a:buNone/>
            </a:pPr>
            <a:r>
              <a:rPr lang="it-IT" sz="2400" dirty="0"/>
              <a:t>Il timer comincia il </a:t>
            </a:r>
            <a:r>
              <a:rPr lang="it-IT" sz="2400" b="1" dirty="0"/>
              <a:t>conteggio</a:t>
            </a:r>
            <a:r>
              <a:rPr lang="it-IT" sz="2400" dirty="0"/>
              <a:t> in risposta ad un evento </a:t>
            </a:r>
            <a:r>
              <a:rPr lang="it-IT" sz="2400" dirty="0" smtClean="0"/>
              <a:t>esterno </a:t>
            </a:r>
            <a:r>
              <a:rPr lang="it-IT" sz="2400" b="1" dirty="0" smtClean="0"/>
              <a:t>(Interrupt),</a:t>
            </a:r>
            <a:r>
              <a:rPr lang="it-IT" sz="2400" dirty="0" smtClean="0"/>
              <a:t> </a:t>
            </a:r>
            <a:r>
              <a:rPr lang="it-IT" sz="2400" dirty="0"/>
              <a:t>tipicamente un fronte di </a:t>
            </a:r>
            <a:r>
              <a:rPr lang="it-IT" sz="2400" i="1" dirty="0" smtClean="0"/>
              <a:t>salita</a:t>
            </a:r>
            <a:r>
              <a:rPr lang="it-IT" sz="2400" dirty="0"/>
              <a:t>,</a:t>
            </a:r>
            <a:r>
              <a:rPr lang="it-IT" sz="2400" dirty="0" smtClean="0"/>
              <a:t> </a:t>
            </a:r>
            <a:r>
              <a:rPr lang="it-IT" sz="2400" dirty="0"/>
              <a:t>di </a:t>
            </a:r>
            <a:r>
              <a:rPr lang="it-IT" sz="2400" i="1" dirty="0"/>
              <a:t>discesa</a:t>
            </a:r>
            <a:r>
              <a:rPr lang="it-IT" sz="2400" dirty="0"/>
              <a:t> </a:t>
            </a:r>
            <a:r>
              <a:rPr lang="it-IT" sz="2400" dirty="0" smtClean="0"/>
              <a:t>o entrambe su un pin di </a:t>
            </a:r>
            <a:r>
              <a:rPr lang="it-IT" sz="2400" dirty="0"/>
              <a:t>ingresso del </a:t>
            </a:r>
            <a:r>
              <a:rPr lang="it-IT" sz="2400" dirty="0" smtClean="0"/>
              <a:t>processore.</a:t>
            </a:r>
          </a:p>
          <a:p>
            <a:pPr marL="0" indent="0">
              <a:buNone/>
            </a:pPr>
            <a:r>
              <a:rPr lang="it-IT" sz="2400" dirty="0" smtClean="0"/>
              <a:t>Permette di </a:t>
            </a:r>
            <a:r>
              <a:rPr lang="it-IT" sz="2400" dirty="0"/>
              <a:t>misurare la durata temporale di eventi </a:t>
            </a:r>
            <a:r>
              <a:rPr lang="it-IT" sz="2400" dirty="0" smtClean="0"/>
              <a:t>esterni espressa </a:t>
            </a:r>
            <a:r>
              <a:rPr lang="it-IT" sz="2400" dirty="0"/>
              <a:t>in passi di </a:t>
            </a:r>
            <a:r>
              <a:rPr lang="it-IT" sz="2400" dirty="0" smtClean="0"/>
              <a:t>conteggio. È possibile trasformare questo valore in secondi, dividendo per il </a:t>
            </a:r>
            <a:r>
              <a:rPr lang="it-IT" sz="2400" b="1" dirty="0" smtClean="0"/>
              <a:t>Reference Clock</a:t>
            </a:r>
            <a:r>
              <a:rPr lang="it-IT" sz="2400" dirty="0" smtClean="0"/>
              <a:t>, dato da:</a:t>
            </a:r>
            <a:endParaRPr lang="it-IT" sz="24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327" y="5763399"/>
            <a:ext cx="5548440" cy="319740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6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TIMER: impostazioni per </a:t>
            </a:r>
            <a:r>
              <a:rPr lang="it-IT" dirty="0" err="1" smtClean="0"/>
              <a:t>InputCapture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7334" y="2160589"/>
            <a:ext cx="6661016" cy="38846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/>
              <a:t>Per l’utilizzo dell’</a:t>
            </a:r>
            <a:r>
              <a:rPr lang="it-IT" sz="2400" dirty="0" err="1"/>
              <a:t>InputCapture</a:t>
            </a:r>
            <a:r>
              <a:rPr lang="it-IT" sz="2400" dirty="0"/>
              <a:t> </a:t>
            </a:r>
            <a:r>
              <a:rPr lang="it-IT" sz="2400" dirty="0" smtClean="0"/>
              <a:t>è stato </a:t>
            </a:r>
            <a:r>
              <a:rPr lang="it-IT" sz="2400" dirty="0"/>
              <a:t>deciso di utilizzare un Timer con un clock di 240 MHz, </a:t>
            </a:r>
            <a:r>
              <a:rPr lang="it-IT" sz="2400" dirty="0" smtClean="0"/>
              <a:t>che viene diviso </a:t>
            </a:r>
            <a:r>
              <a:rPr lang="it-IT" sz="2400" dirty="0"/>
              <a:t>dal </a:t>
            </a:r>
            <a:r>
              <a:rPr lang="it-IT" sz="2400" dirty="0" smtClean="0"/>
              <a:t>”</a:t>
            </a:r>
            <a:r>
              <a:rPr lang="it-IT" sz="2400" i="1" dirty="0" err="1" smtClean="0"/>
              <a:t>Prescaler</a:t>
            </a:r>
            <a:r>
              <a:rPr lang="it-IT" sz="2400" dirty="0" smtClean="0"/>
              <a:t>”</a:t>
            </a:r>
            <a:r>
              <a:rPr lang="it-IT" sz="2400" i="1" dirty="0" smtClean="0"/>
              <a:t> </a:t>
            </a:r>
            <a:r>
              <a:rPr lang="it-IT" sz="2400" dirty="0" smtClean="0"/>
              <a:t>settato </a:t>
            </a:r>
            <a:r>
              <a:rPr lang="it-IT" sz="2400" dirty="0"/>
              <a:t>a </a:t>
            </a:r>
            <a:r>
              <a:rPr lang="it-IT" sz="2400" dirty="0" smtClean="0"/>
              <a:t>240−1, operando quindi con un </a:t>
            </a:r>
            <a:r>
              <a:rPr lang="it-IT" sz="2400" dirty="0"/>
              <a:t>clock di 1 MHz. Inoltre, </a:t>
            </a:r>
            <a:r>
              <a:rPr lang="it-IT" sz="2400" dirty="0" smtClean="0"/>
              <a:t>poiché </a:t>
            </a:r>
            <a:r>
              <a:rPr lang="it-IT" sz="2400" dirty="0"/>
              <a:t>la </a:t>
            </a:r>
            <a:r>
              <a:rPr lang="it-IT" sz="2400" dirty="0" smtClean="0"/>
              <a:t>frequenza minima </a:t>
            </a:r>
            <a:r>
              <a:rPr lang="it-IT" sz="2400" dirty="0"/>
              <a:t>leggibile </a:t>
            </a:r>
            <a:r>
              <a:rPr lang="it-IT" sz="2400" dirty="0" smtClean="0"/>
              <a:t>è </a:t>
            </a:r>
            <a:r>
              <a:rPr lang="it-IT" sz="2400" dirty="0"/>
              <a:t>data da TIMCLOCK/COUNTERPERIOD, si `e deciso di lasciare il ”</a:t>
            </a:r>
            <a:r>
              <a:rPr lang="it-IT" sz="2400" i="1" dirty="0" err="1" smtClean="0"/>
              <a:t>Counter</a:t>
            </a:r>
            <a:r>
              <a:rPr lang="it-IT" sz="2400" i="1" dirty="0" smtClean="0"/>
              <a:t> </a:t>
            </a:r>
            <a:r>
              <a:rPr lang="it-IT" sz="2400" i="1" dirty="0" err="1" smtClean="0"/>
              <a:t>Period</a:t>
            </a:r>
            <a:r>
              <a:rPr lang="it-IT" sz="2400" dirty="0"/>
              <a:t>” al massimo, ovvero </a:t>
            </a:r>
            <a:r>
              <a:rPr lang="it-IT" sz="2400" i="1" dirty="0"/>
              <a:t>0xffffffff</a:t>
            </a:r>
            <a:r>
              <a:rPr lang="it-IT" sz="2400" dirty="0"/>
              <a:t> essendo un Timer a 32 </a:t>
            </a:r>
            <a:r>
              <a:rPr lang="it-IT" sz="2400" dirty="0" smtClean="0"/>
              <a:t>bit.</a:t>
            </a:r>
            <a:endParaRPr lang="it-IT" sz="32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t="1541" r="3986"/>
          <a:stretch/>
        </p:blipFill>
        <p:spPr>
          <a:xfrm>
            <a:off x="7426988" y="2160589"/>
            <a:ext cx="4626113" cy="3302662"/>
          </a:xfrm>
          <a:prstGeom prst="rect">
            <a:avLst/>
          </a:prstGeom>
        </p:spPr>
      </p:pic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44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MISURAZIONE FREQUENZA</a:t>
            </a:r>
            <a:endParaRPr lang="it-IT" dirty="0"/>
          </a:p>
        </p:txBody>
      </p:sp>
      <p:pic>
        <p:nvPicPr>
          <p:cNvPr id="7" name="Segnaposto contenuto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6761"/>
            <a:ext cx="4060556" cy="3443052"/>
          </a:xfrm>
        </p:spPr>
      </p:pic>
      <p:pic>
        <p:nvPicPr>
          <p:cNvPr id="8" name="Segnaposto contenuto 7"/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" r="11957"/>
          <a:stretch/>
        </p:blipFill>
        <p:spPr>
          <a:xfrm>
            <a:off x="4184820" y="2956761"/>
            <a:ext cx="8007180" cy="3901239"/>
          </a:xfrm>
        </p:spPr>
      </p:pic>
      <p:sp>
        <p:nvSpPr>
          <p:cNvPr id="11" name="Segnaposto testo 2"/>
          <p:cNvSpPr>
            <a:spLocks noGrp="1"/>
          </p:cNvSpPr>
          <p:nvPr>
            <p:ph type="body" idx="1"/>
          </p:nvPr>
        </p:nvSpPr>
        <p:spPr>
          <a:xfrm>
            <a:off x="271638" y="1782029"/>
            <a:ext cx="9408059" cy="907438"/>
          </a:xfrm>
        </p:spPr>
        <p:txBody>
          <a:bodyPr/>
          <a:lstStyle/>
          <a:p>
            <a:r>
              <a:rPr lang="it-IT" dirty="0" smtClean="0"/>
              <a:t>Nel primo </a:t>
            </a:r>
            <a:r>
              <a:rPr lang="it-IT" dirty="0"/>
              <a:t>fronte </a:t>
            </a:r>
            <a:r>
              <a:rPr lang="it-IT" dirty="0" smtClean="0"/>
              <a:t>(salita) si resetta il contatore. Nel secondo fronte (salita) </a:t>
            </a:r>
            <a:r>
              <a:rPr lang="it-IT" dirty="0"/>
              <a:t>si </a:t>
            </a:r>
            <a:r>
              <a:rPr lang="it-IT" dirty="0" smtClean="0"/>
              <a:t>legge quanto </a:t>
            </a:r>
            <a:r>
              <a:rPr lang="it-IT" dirty="0"/>
              <a:t>tempo </a:t>
            </a:r>
            <a:r>
              <a:rPr lang="it-IT" dirty="0" smtClean="0"/>
              <a:t>è </a:t>
            </a:r>
            <a:r>
              <a:rPr lang="it-IT" dirty="0"/>
              <a:t>passato dall’ultima volta che è</a:t>
            </a:r>
            <a:r>
              <a:rPr lang="it-IT" dirty="0" smtClean="0"/>
              <a:t> </a:t>
            </a:r>
            <a:r>
              <a:rPr lang="it-IT" dirty="0"/>
              <a:t>stato </a:t>
            </a:r>
            <a:r>
              <a:rPr lang="it-IT" dirty="0" smtClean="0"/>
              <a:t>azzerato, ottenendo il </a:t>
            </a:r>
            <a:r>
              <a:rPr lang="it-IT" i="1" dirty="0" smtClean="0"/>
              <a:t>periodo</a:t>
            </a:r>
            <a:r>
              <a:rPr lang="it-IT" dirty="0" smtClean="0"/>
              <a:t>.</a:t>
            </a:r>
            <a:endParaRPr lang="it-IT" dirty="0"/>
          </a:p>
        </p:txBody>
      </p:sp>
      <p:sp>
        <p:nvSpPr>
          <p:cNvPr id="12" name="Segnaposto numero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40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MISURAZIONE DUTY CYCLE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271638" y="1791505"/>
            <a:ext cx="9408059" cy="907438"/>
          </a:xfrm>
        </p:spPr>
        <p:txBody>
          <a:bodyPr/>
          <a:lstStyle/>
          <a:p>
            <a:r>
              <a:rPr lang="it-IT" dirty="0" smtClean="0"/>
              <a:t>Nel primo </a:t>
            </a:r>
            <a:r>
              <a:rPr lang="it-IT" dirty="0"/>
              <a:t>fronte </a:t>
            </a:r>
            <a:r>
              <a:rPr lang="it-IT" dirty="0" smtClean="0"/>
              <a:t>(salita) si resetta il contatore. Nel secondo fronte (discesa) </a:t>
            </a:r>
            <a:r>
              <a:rPr lang="it-IT" dirty="0"/>
              <a:t>si </a:t>
            </a:r>
            <a:r>
              <a:rPr lang="it-IT" dirty="0" smtClean="0"/>
              <a:t>legge quanto </a:t>
            </a:r>
            <a:r>
              <a:rPr lang="it-IT" dirty="0"/>
              <a:t>tempo </a:t>
            </a:r>
            <a:r>
              <a:rPr lang="it-IT" dirty="0" smtClean="0"/>
              <a:t>è </a:t>
            </a:r>
            <a:r>
              <a:rPr lang="it-IT" dirty="0"/>
              <a:t>passato dall’ultima volta che è</a:t>
            </a:r>
            <a:r>
              <a:rPr lang="it-IT" dirty="0" smtClean="0"/>
              <a:t> </a:t>
            </a:r>
            <a:r>
              <a:rPr lang="it-IT" dirty="0"/>
              <a:t>stato </a:t>
            </a:r>
            <a:r>
              <a:rPr lang="it-IT" dirty="0" smtClean="0"/>
              <a:t>azzerato. Dividendo per il periodo, si ottiene il </a:t>
            </a:r>
            <a:r>
              <a:rPr lang="it-IT" i="1" dirty="0" smtClean="0"/>
              <a:t>duty </a:t>
            </a:r>
            <a:r>
              <a:rPr lang="it-IT" i="1" dirty="0" err="1" smtClean="0"/>
              <a:t>cycle</a:t>
            </a:r>
            <a:r>
              <a:rPr lang="it-IT" i="1" dirty="0" smtClean="0"/>
              <a:t>.</a:t>
            </a:r>
            <a:endParaRPr lang="it-IT" i="1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56761"/>
            <a:ext cx="4150344" cy="3235695"/>
          </a:xfrm>
          <a:prstGeom prst="rect">
            <a:avLst/>
          </a:prstGeom>
        </p:spPr>
      </p:pic>
      <p:pic>
        <p:nvPicPr>
          <p:cNvPr id="10" name="Segnaposto contenuto 9"/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5"/>
          <a:stretch/>
        </p:blipFill>
        <p:spPr>
          <a:xfrm>
            <a:off x="4286263" y="2854236"/>
            <a:ext cx="7905737" cy="4003764"/>
          </a:xfrm>
        </p:spPr>
      </p:pic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34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TIMER: PWM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7333" y="2160589"/>
            <a:ext cx="8686585" cy="38846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 smtClean="0"/>
              <a:t>Un timer può essere utilizzato anche per la generazione di un segnale </a:t>
            </a:r>
            <a:r>
              <a:rPr lang="it-IT" sz="2400" b="1" dirty="0" smtClean="0"/>
              <a:t>PWM (</a:t>
            </a:r>
            <a:r>
              <a:rPr lang="it-IT" sz="2400" b="1" dirty="0" err="1" smtClean="0"/>
              <a:t>Pulse</a:t>
            </a:r>
            <a:r>
              <a:rPr lang="it-IT" sz="2400" b="1" dirty="0" smtClean="0"/>
              <a:t> </a:t>
            </a:r>
            <a:r>
              <a:rPr lang="it-IT" sz="2400" b="1" dirty="0" err="1" smtClean="0"/>
              <a:t>Width</a:t>
            </a:r>
            <a:r>
              <a:rPr lang="it-IT" sz="2400" b="1" dirty="0" smtClean="0"/>
              <a:t> </a:t>
            </a:r>
            <a:r>
              <a:rPr lang="it-IT" sz="2400" b="1" dirty="0" err="1" smtClean="0"/>
              <a:t>Modulation</a:t>
            </a:r>
            <a:r>
              <a:rPr lang="it-IT" sz="2400" b="1" dirty="0" smtClean="0"/>
              <a:t>)</a:t>
            </a:r>
            <a:r>
              <a:rPr lang="it-IT" sz="2400" dirty="0" smtClean="0"/>
              <a:t>. </a:t>
            </a:r>
          </a:p>
          <a:p>
            <a:pPr marL="0" indent="0">
              <a:buNone/>
            </a:pPr>
            <a:r>
              <a:rPr lang="it-IT" sz="2400" dirty="0" smtClean="0"/>
              <a:t>Un segnale PWM è un’onda quadra, di cui si mantiene costante la frequenza, ma variando il </a:t>
            </a:r>
            <a:r>
              <a:rPr lang="it-IT" sz="2400" b="1" dirty="0" smtClean="0"/>
              <a:t>duty </a:t>
            </a:r>
            <a:r>
              <a:rPr lang="it-IT" sz="2400" b="1" dirty="0" err="1" smtClean="0"/>
              <a:t>cycle</a:t>
            </a:r>
            <a:r>
              <a:rPr lang="it-IT" sz="2400" dirty="0" smtClean="0"/>
              <a:t> nel tempo.</a:t>
            </a:r>
            <a:endParaRPr lang="it-IT" sz="24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089" y="4253365"/>
            <a:ext cx="7743072" cy="1591850"/>
          </a:xfrm>
          <a:prstGeom prst="rect">
            <a:avLst/>
          </a:prstGeom>
        </p:spPr>
      </p:pic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16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SCOPO PROGETTO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 smtClean="0"/>
              <a:t>L’obiettivo di questo progetto è quello di mettere in relazione un radiocomando con una scheda STM32 montata su un drone.</a:t>
            </a:r>
          </a:p>
          <a:p>
            <a:pPr marL="0" indent="0">
              <a:buNone/>
            </a:pPr>
            <a:r>
              <a:rPr lang="it-IT" sz="2400" dirty="0" smtClean="0"/>
              <a:t>Quindi, lo scopo è quello di ricevere ed analizzare le informazioni trasmesse dal radiocomando, per poi trasformale in dati utili al controllo del moto.</a:t>
            </a:r>
          </a:p>
          <a:p>
            <a:pPr marL="0" indent="0">
              <a:buNone/>
            </a:pPr>
            <a:r>
              <a:rPr lang="it-IT" sz="2400" dirty="0" smtClean="0"/>
              <a:t>Inoltre, per verificarne il corretto funzionamento, si è deciso di testare un singolo motore </a:t>
            </a:r>
            <a:r>
              <a:rPr lang="it-IT" sz="2400" dirty="0" err="1" smtClean="0"/>
              <a:t>brushless</a:t>
            </a:r>
            <a:r>
              <a:rPr lang="it-IT" sz="2400" dirty="0" smtClean="0"/>
              <a:t>, controllandone la velocità.</a:t>
            </a:r>
            <a:endParaRPr lang="it-IT" sz="24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58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5467780"/>
            <a:ext cx="8019934" cy="75362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 BRUSHLESS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62927" y="1697602"/>
            <a:ext cx="8825481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 smtClean="0"/>
              <a:t>Per controllare il </a:t>
            </a:r>
            <a:r>
              <a:rPr lang="it-IT" sz="2400" dirty="0" err="1" smtClean="0"/>
              <a:t>brushless</a:t>
            </a:r>
            <a:r>
              <a:rPr lang="it-IT" sz="2400" dirty="0" smtClean="0"/>
              <a:t>, ci interfacciamo all’ESC, fornendo alimentazione dal generatore e un segnale PWM ottenuto da uno dei pin della scheda, tramite l’utilizzo di un TIMER.</a:t>
            </a:r>
          </a:p>
          <a:p>
            <a:pPr marL="0" indent="0">
              <a:buNone/>
            </a:pPr>
            <a:r>
              <a:rPr lang="it-IT" sz="2400" dirty="0" smtClean="0"/>
              <a:t>Secondo le specifiche dell’ESC utilizzato, è richiesto un segnale PWM con una frequenza di </a:t>
            </a:r>
            <a:r>
              <a:rPr lang="it-IT" sz="2400" b="1" dirty="0" smtClean="0"/>
              <a:t>50 Hz</a:t>
            </a:r>
            <a:r>
              <a:rPr lang="it-IT" sz="2400" dirty="0" smtClean="0"/>
              <a:t>.</a:t>
            </a:r>
          </a:p>
          <a:p>
            <a:pPr marL="0" indent="0">
              <a:buNone/>
            </a:pPr>
            <a:r>
              <a:rPr lang="it-IT" sz="2400" dirty="0" smtClean="0"/>
              <a:t>D</a:t>
            </a:r>
            <a:r>
              <a:rPr lang="it-IT" sz="2400" dirty="0"/>
              <a:t>unque, </a:t>
            </a:r>
            <a:r>
              <a:rPr lang="it-IT" sz="2400" dirty="0" smtClean="0"/>
              <a:t>si è scelto </a:t>
            </a:r>
            <a:r>
              <a:rPr lang="it-IT" sz="2400" dirty="0"/>
              <a:t>il </a:t>
            </a:r>
            <a:r>
              <a:rPr lang="it-IT" sz="2400" b="1" dirty="0"/>
              <a:t>TIM3</a:t>
            </a:r>
            <a:r>
              <a:rPr lang="it-IT" sz="2400" dirty="0"/>
              <a:t> avente </a:t>
            </a:r>
            <a:r>
              <a:rPr lang="it-IT" sz="2400" dirty="0" smtClean="0"/>
              <a:t>TIMCLOCK=240MHz </a:t>
            </a:r>
            <a:r>
              <a:rPr lang="it-IT" sz="2400" dirty="0"/>
              <a:t>settando </a:t>
            </a:r>
            <a:r>
              <a:rPr lang="it-IT" sz="2400" dirty="0" smtClean="0"/>
              <a:t>PRESCALER=240−1 e COUNTERPERIOD=20000−1.</a:t>
            </a:r>
          </a:p>
          <a:p>
            <a:pPr marL="0" indent="0">
              <a:buNone/>
            </a:pPr>
            <a:r>
              <a:rPr lang="it-IT" sz="2400" dirty="0" smtClean="0"/>
              <a:t>Per la variazione del duty </a:t>
            </a:r>
            <a:r>
              <a:rPr lang="it-IT" sz="2400" dirty="0" err="1" smtClean="0"/>
              <a:t>cycle</a:t>
            </a:r>
            <a:r>
              <a:rPr lang="it-IT" sz="2400" dirty="0" smtClean="0"/>
              <a:t>, è stata utilizzata la formula:</a:t>
            </a:r>
          </a:p>
          <a:p>
            <a:pPr marL="0" indent="0">
              <a:buNone/>
            </a:pPr>
            <a:endParaRPr lang="it-IT" sz="240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33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 </a:t>
            </a:r>
            <a:r>
              <a:rPr lang="it-IT" dirty="0" smtClean="0"/>
              <a:t>BRUSHLESS: armatura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62927" y="1697602"/>
            <a:ext cx="8825481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 smtClean="0"/>
              <a:t>Prima di far partire il motore è necessario armarlo. Da alcune ricerche ed esperimenti passati, l’armatura avviene con un duty </a:t>
            </a:r>
            <a:r>
              <a:rPr lang="it-IT" sz="2400" dirty="0" err="1" smtClean="0"/>
              <a:t>cycle</a:t>
            </a:r>
            <a:r>
              <a:rPr lang="it-IT" sz="2400" dirty="0" smtClean="0"/>
              <a:t> del 4,5%. </a:t>
            </a:r>
          </a:p>
          <a:p>
            <a:pPr marL="0" indent="0">
              <a:buNone/>
            </a:pPr>
            <a:r>
              <a:rPr lang="it-IT" sz="2400" dirty="0" smtClean="0"/>
              <a:t>Questa fase è conclusa quando viene effettuata una serie di «</a:t>
            </a:r>
            <a:r>
              <a:rPr lang="it-IT" sz="2400" i="1" dirty="0" err="1" smtClean="0"/>
              <a:t>beep</a:t>
            </a:r>
            <a:r>
              <a:rPr lang="it-IT" sz="2400" dirty="0" smtClean="0"/>
              <a:t>» di cui uno finale più lungo.</a:t>
            </a:r>
          </a:p>
          <a:p>
            <a:pPr marL="0" indent="0">
              <a:buNone/>
            </a:pPr>
            <a:r>
              <a:rPr lang="it-IT" sz="2400" dirty="0" smtClean="0"/>
              <a:t>Utilizzando la formula precedente si ottiene il valore da impostare al contatore per dare al segnale PWM un duty </a:t>
            </a:r>
            <a:r>
              <a:rPr lang="it-IT" sz="2400" dirty="0" err="1" smtClean="0"/>
              <a:t>cycle</a:t>
            </a:r>
            <a:r>
              <a:rPr lang="it-IT" sz="2400" dirty="0" smtClean="0"/>
              <a:t> del 4,5%: </a:t>
            </a:r>
            <a:endParaRPr lang="it-IT" sz="24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366" y="5140192"/>
            <a:ext cx="4254602" cy="1038412"/>
          </a:xfrm>
          <a:prstGeom prst="rect">
            <a:avLst/>
          </a:prstGeom>
        </p:spPr>
      </p:pic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54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 </a:t>
            </a:r>
            <a:r>
              <a:rPr lang="it-IT" dirty="0" smtClean="0"/>
              <a:t>BRUSHLESS: controllo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62927" y="1697602"/>
            <a:ext cx="8825481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 smtClean="0"/>
              <a:t>Una volta armato, è possibile controllare il </a:t>
            </a:r>
            <a:r>
              <a:rPr lang="it-IT" sz="2400" dirty="0" err="1" smtClean="0"/>
              <a:t>brushless</a:t>
            </a:r>
            <a:r>
              <a:rPr lang="it-IT" sz="2400" dirty="0" smtClean="0"/>
              <a:t>. Facendo delle prove, il motore inizia a girare con un duty </a:t>
            </a:r>
            <a:r>
              <a:rPr lang="it-IT" sz="2400" dirty="0" err="1" smtClean="0"/>
              <a:t>cycle</a:t>
            </a:r>
            <a:r>
              <a:rPr lang="it-IT" sz="2400" dirty="0" smtClean="0"/>
              <a:t> del 5%.</a:t>
            </a:r>
          </a:p>
          <a:p>
            <a:pPr marL="0" indent="0">
              <a:buNone/>
            </a:pPr>
            <a:r>
              <a:rPr lang="it-IT" sz="2400" dirty="0" smtClean="0"/>
              <a:t>Per una questione di sicurezza si decide di impostare come velocità massima quella ottenuta con un duty </a:t>
            </a:r>
            <a:r>
              <a:rPr lang="it-IT" sz="2400" dirty="0" err="1" smtClean="0"/>
              <a:t>cycle</a:t>
            </a:r>
            <a:r>
              <a:rPr lang="it-IT" sz="2400" dirty="0" smtClean="0"/>
              <a:t> del 10%.</a:t>
            </a:r>
          </a:p>
          <a:p>
            <a:pPr marL="0" indent="0">
              <a:buNone/>
            </a:pPr>
            <a:r>
              <a:rPr lang="it-IT" sz="2400" dirty="0" smtClean="0"/>
              <a:t>Quindi, in questo progetto si decide di controllare il </a:t>
            </a:r>
            <a:r>
              <a:rPr lang="it-IT" sz="2400" dirty="0" err="1" smtClean="0"/>
              <a:t>brushless</a:t>
            </a:r>
            <a:r>
              <a:rPr lang="it-IT" sz="2400" dirty="0" smtClean="0"/>
              <a:t> nell’intervallo di duty </a:t>
            </a:r>
            <a:r>
              <a:rPr lang="it-IT" sz="2400" dirty="0" err="1" smtClean="0"/>
              <a:t>cycle</a:t>
            </a:r>
            <a:r>
              <a:rPr lang="it-IT" sz="2400" dirty="0" smtClean="0"/>
              <a:t> [5%, 10%].</a:t>
            </a:r>
          </a:p>
          <a:p>
            <a:pPr marL="0" indent="0">
              <a:buNone/>
            </a:pPr>
            <a:endParaRPr lang="it-IT" sz="24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27" y="4770727"/>
            <a:ext cx="6964313" cy="807648"/>
          </a:xfrm>
          <a:prstGeom prst="rect">
            <a:avLst/>
          </a:prstGeom>
        </p:spPr>
      </p:pic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88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 </a:t>
            </a:r>
            <a:r>
              <a:rPr lang="it-IT" dirty="0" smtClean="0"/>
              <a:t>BRUSHLESS: stop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62927" y="1697602"/>
            <a:ext cx="8825481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 smtClean="0"/>
              <a:t>Intuitivamente, per stoppare il motore si è fornito inizialmente un segnale con 0% di duty </a:t>
            </a:r>
            <a:r>
              <a:rPr lang="it-IT" sz="2400" dirty="0" err="1" smtClean="0"/>
              <a:t>cycle</a:t>
            </a:r>
            <a:r>
              <a:rPr lang="it-IT" sz="2400" dirty="0" smtClean="0"/>
              <a:t>, ma facendo dei test, si è scoperto come la frenata sia molto più reattiva ed efficace con lo stesso duty </a:t>
            </a:r>
            <a:r>
              <a:rPr lang="it-IT" sz="2400" dirty="0" err="1" smtClean="0"/>
              <a:t>cycle</a:t>
            </a:r>
            <a:r>
              <a:rPr lang="it-IT" sz="2400" dirty="0" smtClean="0"/>
              <a:t> utilizzato per l’armatura, ovvero il 4,5%.</a:t>
            </a:r>
            <a:endParaRPr lang="it-IT" sz="2400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17" y="4198533"/>
            <a:ext cx="7231693" cy="1699012"/>
          </a:xfrm>
          <a:prstGeom prst="rect">
            <a:avLst/>
          </a:prstGeom>
        </p:spPr>
      </p:pic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37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 </a:t>
            </a:r>
            <a:r>
              <a:rPr lang="it-IT" dirty="0" smtClean="0"/>
              <a:t>BRUSHLESS: alimentazione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62927" y="1697602"/>
            <a:ext cx="9101934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 smtClean="0"/>
              <a:t>Per l’alimentazione, sono stati forniti </a:t>
            </a:r>
            <a:r>
              <a:rPr lang="it-IT" sz="2400" b="1" dirty="0" smtClean="0"/>
              <a:t>14V </a:t>
            </a:r>
            <a:r>
              <a:rPr lang="it-IT" sz="2400" dirty="0" smtClean="0"/>
              <a:t>dal generatore. Tuttavia, la corrente proveniente da un singolo canale (</a:t>
            </a:r>
            <a:r>
              <a:rPr lang="it-IT" sz="2400" b="1" dirty="0" err="1" smtClean="0"/>
              <a:t>max</a:t>
            </a:r>
            <a:r>
              <a:rPr lang="it-IT" sz="2400" b="1" dirty="0" smtClean="0"/>
              <a:t> 3A</a:t>
            </a:r>
            <a:r>
              <a:rPr lang="it-IT" sz="2400" dirty="0" smtClean="0"/>
              <a:t>) non è risultata sufficiente ed è stato necessario un collegamento in parallelo con l’altro canale. Dalle leggi di </a:t>
            </a:r>
            <a:r>
              <a:rPr lang="it-IT" sz="2400" b="1" dirty="0" err="1" smtClean="0"/>
              <a:t>Kirchhoff</a:t>
            </a:r>
            <a:r>
              <a:rPr lang="it-IT" sz="2400" dirty="0" smtClean="0"/>
              <a:t>, la massima corrente erogata è di </a:t>
            </a:r>
            <a:r>
              <a:rPr lang="it-IT" sz="2400" b="1" dirty="0" smtClean="0"/>
              <a:t>6A</a:t>
            </a:r>
            <a:r>
              <a:rPr lang="it-IT" sz="2400" dirty="0" smtClean="0"/>
              <a:t>.</a:t>
            </a:r>
            <a:endParaRPr lang="it-IT" sz="24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724" y="3693508"/>
            <a:ext cx="4540277" cy="3083469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94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3" r="1932"/>
          <a:stretch/>
        </p:blipFill>
        <p:spPr>
          <a:xfrm>
            <a:off x="0" y="0"/>
            <a:ext cx="12216972" cy="6858000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75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dirty="0" smtClean="0"/>
              <a:t>SOFTWARE</a:t>
            </a:r>
            <a:endParaRPr lang="it-IT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7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FLOW CHART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200" dirty="0" smtClean="0"/>
              <a:t>Per il controllo della velocità del motore, si è deciso di utilizzare il </a:t>
            </a:r>
            <a:r>
              <a:rPr lang="it-IT" sz="2200" b="1" dirty="0" err="1" smtClean="0"/>
              <a:t>Throttle</a:t>
            </a:r>
            <a:r>
              <a:rPr lang="it-IT" sz="2200" b="1" dirty="0" smtClean="0"/>
              <a:t>, </a:t>
            </a:r>
            <a:r>
              <a:rPr lang="it-IT" sz="2200" dirty="0" smtClean="0"/>
              <a:t>espresso dal 3 canale.</a:t>
            </a:r>
            <a:endParaRPr lang="it-IT" sz="22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056" y="2553784"/>
            <a:ext cx="5038922" cy="417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06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STRUTTURA PROGRAMMA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73162" y="1930400"/>
            <a:ext cx="9068550" cy="3880773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it-IT" sz="2000" b="1" dirty="0" err="1"/>
              <a:t>main.c</a:t>
            </a:r>
            <a:r>
              <a:rPr lang="it-IT" sz="2000" b="1" dirty="0"/>
              <a:t>: </a:t>
            </a:r>
            <a:r>
              <a:rPr lang="it-IT" sz="2000" dirty="0"/>
              <a:t>il </a:t>
            </a:r>
            <a:r>
              <a:rPr lang="it-IT" sz="2000" dirty="0" err="1"/>
              <a:t>main</a:t>
            </a:r>
            <a:r>
              <a:rPr lang="it-IT" sz="2000" dirty="0"/>
              <a:t> del programma presenta delle operazioni di configurazione iniziali, sia </a:t>
            </a:r>
            <a:r>
              <a:rPr lang="it-IT" sz="2000" dirty="0" smtClean="0"/>
              <a:t>per i </a:t>
            </a:r>
            <a:r>
              <a:rPr lang="it-IT" sz="2000" dirty="0"/>
              <a:t>motori che per la lettura dei valori dal ricevitore, per poi finire in un </a:t>
            </a:r>
            <a:r>
              <a:rPr lang="it-IT" sz="2000" dirty="0" err="1"/>
              <a:t>loop</a:t>
            </a:r>
            <a:r>
              <a:rPr lang="it-IT" sz="2000" dirty="0"/>
              <a:t> infinito in </a:t>
            </a:r>
            <a:r>
              <a:rPr lang="it-IT" sz="2000" dirty="0" smtClean="0"/>
              <a:t>cui è </a:t>
            </a:r>
            <a:r>
              <a:rPr lang="it-IT" sz="2000" dirty="0"/>
              <a:t>possibile modificare lo stato del drone interagendo con il radiocomando</a:t>
            </a:r>
            <a:r>
              <a:rPr lang="it-IT" sz="2000" dirty="0" smtClean="0"/>
              <a:t>.</a:t>
            </a:r>
          </a:p>
          <a:p>
            <a:pPr>
              <a:buFont typeface="+mj-lt"/>
              <a:buAutoNum type="arabicPeriod"/>
            </a:pPr>
            <a:r>
              <a:rPr lang="it-IT" sz="2000" b="1" dirty="0" err="1" smtClean="0"/>
              <a:t>ReceiverChannel.h</a:t>
            </a:r>
            <a:r>
              <a:rPr lang="it-IT" sz="2000" dirty="0"/>
              <a:t>: file di intestazione della libreria </a:t>
            </a:r>
            <a:r>
              <a:rPr lang="it-IT" sz="2000" b="1" dirty="0" err="1" smtClean="0"/>
              <a:t>ReceiverChannel.c</a:t>
            </a:r>
            <a:r>
              <a:rPr lang="it-IT" sz="2000" dirty="0" smtClean="0"/>
              <a:t>. </a:t>
            </a:r>
            <a:r>
              <a:rPr lang="it-IT" sz="2000" dirty="0"/>
              <a:t>Per la lettura della frequenza </a:t>
            </a:r>
            <a:r>
              <a:rPr lang="it-IT" sz="2000" dirty="0" smtClean="0"/>
              <a:t>è </a:t>
            </a:r>
            <a:r>
              <a:rPr lang="it-IT" sz="2000" dirty="0"/>
              <a:t>stata definita la </a:t>
            </a:r>
            <a:r>
              <a:rPr lang="it-IT" sz="2000" dirty="0" err="1" smtClean="0"/>
              <a:t>struct</a:t>
            </a:r>
            <a:r>
              <a:rPr lang="it-IT" sz="2000" dirty="0" smtClean="0"/>
              <a:t> </a:t>
            </a:r>
            <a:r>
              <a:rPr lang="it-IT" sz="2000" b="1" dirty="0" err="1" smtClean="0"/>
              <a:t>ChannelForFrequency</a:t>
            </a:r>
            <a:r>
              <a:rPr lang="it-IT" sz="2000" b="1" dirty="0" err="1"/>
              <a:t>_</a:t>
            </a:r>
            <a:r>
              <a:rPr lang="it-IT" sz="2000" b="1" dirty="0" err="1" smtClean="0"/>
              <a:t>Data</a:t>
            </a:r>
            <a:r>
              <a:rPr lang="it-IT" sz="2000" dirty="0"/>
              <a:t>, mentre per la lettura di un singolo canale </a:t>
            </a:r>
            <a:r>
              <a:rPr lang="it-IT" sz="2000" dirty="0" smtClean="0"/>
              <a:t>è </a:t>
            </a:r>
            <a:r>
              <a:rPr lang="it-IT" sz="2000" dirty="0"/>
              <a:t>stata </a:t>
            </a:r>
            <a:r>
              <a:rPr lang="it-IT" sz="2000" dirty="0" smtClean="0"/>
              <a:t>definita la </a:t>
            </a:r>
            <a:r>
              <a:rPr lang="it-IT" sz="2000" dirty="0" err="1"/>
              <a:t>struct</a:t>
            </a:r>
            <a:r>
              <a:rPr lang="it-IT" sz="2000" dirty="0"/>
              <a:t> </a:t>
            </a:r>
            <a:r>
              <a:rPr lang="it-IT" sz="2000" b="1" dirty="0" err="1" smtClean="0"/>
              <a:t>ChannelForDuty</a:t>
            </a:r>
            <a:r>
              <a:rPr lang="it-IT" sz="2000" b="1" dirty="0" err="1"/>
              <a:t>_</a:t>
            </a:r>
            <a:r>
              <a:rPr lang="it-IT" sz="2000" b="1" dirty="0" err="1" smtClean="0"/>
              <a:t>Data</a:t>
            </a:r>
            <a:r>
              <a:rPr lang="it-IT" sz="2000" dirty="0" smtClean="0"/>
              <a:t>.</a:t>
            </a:r>
          </a:p>
          <a:p>
            <a:pPr>
              <a:buFont typeface="+mj-lt"/>
              <a:buAutoNum type="arabicPeriod"/>
            </a:pPr>
            <a:r>
              <a:rPr lang="it-IT" sz="2000" b="1" dirty="0" err="1" smtClean="0"/>
              <a:t>ReceiverChannel.c</a:t>
            </a:r>
            <a:r>
              <a:rPr lang="it-IT" sz="2000" b="1" dirty="0"/>
              <a:t>: </a:t>
            </a:r>
            <a:r>
              <a:rPr lang="it-IT" sz="2000" dirty="0"/>
              <a:t>libreria utilizzata per la comunicazione con il ricevitore. </a:t>
            </a:r>
            <a:r>
              <a:rPr lang="it-IT" sz="2000" dirty="0" smtClean="0"/>
              <a:t>Utilizzato per l’inizializzazione delle </a:t>
            </a:r>
            <a:r>
              <a:rPr lang="it-IT" sz="2000" dirty="0"/>
              <a:t>variabili presenti nelle strutture dati </a:t>
            </a:r>
            <a:r>
              <a:rPr lang="it-IT" sz="2000" dirty="0" smtClean="0"/>
              <a:t>descritte nell’</a:t>
            </a:r>
            <a:r>
              <a:rPr lang="it-IT" sz="2000" dirty="0" err="1" smtClean="0"/>
              <a:t>header</a:t>
            </a:r>
            <a:r>
              <a:rPr lang="it-IT" sz="2000" dirty="0" smtClean="0"/>
              <a:t> e </a:t>
            </a:r>
            <a:r>
              <a:rPr lang="it-IT" sz="2000" dirty="0"/>
              <a:t>nella correzione dell’errore presente nella lettura del </a:t>
            </a:r>
            <a:r>
              <a:rPr lang="it-IT" sz="2000" dirty="0" err="1" smtClean="0"/>
              <a:t>throttle</a:t>
            </a:r>
            <a:r>
              <a:rPr lang="it-IT" sz="2000" dirty="0" smtClean="0"/>
              <a:t> e </a:t>
            </a:r>
            <a:r>
              <a:rPr lang="it-IT" sz="2000" dirty="0"/>
              <a:t>dei valori angolari, nel caso in cui siano tendenti a </a:t>
            </a:r>
            <a:r>
              <a:rPr lang="it-IT" sz="2000" dirty="0" smtClean="0"/>
              <a:t>zero, al fine di garantire </a:t>
            </a:r>
            <a:r>
              <a:rPr lang="it-IT" sz="2000" dirty="0"/>
              <a:t>maggiore precisione nel </a:t>
            </a:r>
            <a:r>
              <a:rPr lang="it-IT" sz="2000" dirty="0" smtClean="0"/>
              <a:t>volo</a:t>
            </a:r>
            <a:r>
              <a:rPr lang="it-IT" sz="2000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88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GESTIONE INTERRUPT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715473" y="2290018"/>
            <a:ext cx="3917815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 smtClean="0"/>
              <a:t>Utilizzo </a:t>
            </a:r>
            <a:r>
              <a:rPr lang="it-IT" sz="2400" b="1" dirty="0" smtClean="0"/>
              <a:t>TIM2</a:t>
            </a:r>
            <a:r>
              <a:rPr lang="it-IT" sz="2400" dirty="0" smtClean="0"/>
              <a:t> per la misura del duty </a:t>
            </a:r>
            <a:r>
              <a:rPr lang="it-IT" sz="2400" dirty="0" err="1" smtClean="0"/>
              <a:t>cycle</a:t>
            </a:r>
            <a:r>
              <a:rPr lang="it-IT" sz="2400" dirty="0" smtClean="0"/>
              <a:t> dei primi 4 canali. </a:t>
            </a:r>
          </a:p>
          <a:p>
            <a:pPr marL="0" indent="0">
              <a:buNone/>
            </a:pPr>
            <a:endParaRPr lang="it-IT" sz="2400" dirty="0" smtClean="0"/>
          </a:p>
          <a:p>
            <a:pPr marL="0" indent="0">
              <a:buNone/>
            </a:pPr>
            <a:r>
              <a:rPr lang="it-IT" sz="2400" dirty="0" smtClean="0"/>
              <a:t>Utilizzo </a:t>
            </a:r>
            <a:r>
              <a:rPr lang="it-IT" sz="2400" b="1" dirty="0" smtClean="0"/>
              <a:t>TIM5</a:t>
            </a:r>
            <a:r>
              <a:rPr lang="it-IT" sz="2400" dirty="0" smtClean="0"/>
              <a:t> per la misura del duty </a:t>
            </a:r>
            <a:r>
              <a:rPr lang="it-IT" sz="2400" dirty="0" err="1" smtClean="0"/>
              <a:t>cycle</a:t>
            </a:r>
            <a:r>
              <a:rPr lang="it-IT" sz="2400" dirty="0" smtClean="0"/>
              <a:t> del canale 5 e della frequenza di comunicazione della ricevente.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50"/>
          <a:stretch/>
        </p:blipFill>
        <p:spPr>
          <a:xfrm>
            <a:off x="0" y="1607256"/>
            <a:ext cx="3715473" cy="5255634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916" y="1597920"/>
            <a:ext cx="4074083" cy="5264970"/>
          </a:xfrm>
          <a:prstGeom prst="rect">
            <a:avLst/>
          </a:prstGeom>
        </p:spPr>
      </p:pic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02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HARDWARE: Scheda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 smtClean="0"/>
              <a:t>La scheda utilizzata è la </a:t>
            </a:r>
            <a:r>
              <a:rPr lang="it-IT" sz="2400" b="1" dirty="0"/>
              <a:t>Nucleo-144 STM32H7 45 </a:t>
            </a:r>
            <a:r>
              <a:rPr lang="it-IT" sz="2400" b="1" dirty="0" smtClean="0"/>
              <a:t>zi-q</a:t>
            </a:r>
            <a:r>
              <a:rPr lang="it-IT" sz="2400" dirty="0" smtClean="0"/>
              <a:t>.</a:t>
            </a:r>
          </a:p>
          <a:p>
            <a:pPr marL="0" indent="0">
              <a:buNone/>
            </a:pPr>
            <a:r>
              <a:rPr lang="it-IT" sz="2400" dirty="0" smtClean="0"/>
              <a:t>Si tratta di una scheda </a:t>
            </a:r>
            <a:r>
              <a:rPr lang="it-IT" sz="2400" dirty="0" err="1" smtClean="0"/>
              <a:t>dual</a:t>
            </a:r>
            <a:r>
              <a:rPr lang="it-IT" sz="2400" dirty="0" smtClean="0"/>
              <a:t> core della famiglia STM32. È infatti dotata di 2 processori:</a:t>
            </a:r>
          </a:p>
          <a:p>
            <a:r>
              <a:rPr lang="it-IT" sz="2400" dirty="0"/>
              <a:t>ARM </a:t>
            </a:r>
            <a:r>
              <a:rPr lang="it-IT" sz="2400" dirty="0" err="1"/>
              <a:t>Cortex</a:t>
            </a:r>
            <a:r>
              <a:rPr lang="it-IT" sz="2400" dirty="0"/>
              <a:t> M7 </a:t>
            </a:r>
            <a:r>
              <a:rPr lang="it-IT" sz="2400" dirty="0" smtClean="0"/>
              <a:t>32-bit</a:t>
            </a:r>
          </a:p>
          <a:p>
            <a:r>
              <a:rPr lang="it-IT" sz="2400" dirty="0"/>
              <a:t>ARM </a:t>
            </a:r>
            <a:r>
              <a:rPr lang="it-IT" sz="2400" dirty="0" err="1"/>
              <a:t>Cortex</a:t>
            </a:r>
            <a:r>
              <a:rPr lang="it-IT" sz="2400" dirty="0"/>
              <a:t> </a:t>
            </a:r>
            <a:r>
              <a:rPr lang="it-IT" sz="2400" dirty="0" smtClean="0"/>
              <a:t>M4 </a:t>
            </a:r>
            <a:r>
              <a:rPr lang="it-IT" sz="2400" dirty="0"/>
              <a:t>32-bit</a:t>
            </a:r>
            <a:r>
              <a:rPr lang="it-IT" sz="2400" dirty="0" smtClean="0"/>
              <a:t> </a:t>
            </a:r>
            <a:endParaRPr lang="it-IT" sz="24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2" t="5852" r="10434" b="5703"/>
          <a:stretch/>
        </p:blipFill>
        <p:spPr>
          <a:xfrm rot="5400000">
            <a:off x="5885661" y="2653021"/>
            <a:ext cx="2306318" cy="4470364"/>
          </a:xfrm>
          <a:prstGeom prst="rect">
            <a:avLst/>
          </a:prstGeom>
        </p:spPr>
      </p:pic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4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004"/>
          <a:stretch/>
        </p:blipFill>
        <p:spPr>
          <a:xfrm>
            <a:off x="1134319" y="0"/>
            <a:ext cx="6481823" cy="3729205"/>
          </a:xfr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31"/>
          <a:stretch/>
        </p:blipFill>
        <p:spPr>
          <a:xfrm>
            <a:off x="1134319" y="3725618"/>
            <a:ext cx="7558269" cy="3136627"/>
          </a:xfrm>
          <a:prstGeom prst="rect">
            <a:avLst/>
          </a:prstGeom>
        </p:spPr>
      </p:pic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56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7" b="-1"/>
          <a:stretch/>
        </p:blipFill>
        <p:spPr>
          <a:xfrm>
            <a:off x="772398" y="0"/>
            <a:ext cx="9841587" cy="3894797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962"/>
          <a:stretch/>
        </p:blipFill>
        <p:spPr>
          <a:xfrm>
            <a:off x="772398" y="3865016"/>
            <a:ext cx="9841587" cy="2992984"/>
          </a:xfrm>
          <a:prstGeom prst="rect">
            <a:avLst/>
          </a:prstGeom>
        </p:spPr>
      </p:pic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16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68" r="23405" b="143"/>
          <a:stretch/>
        </p:blipFill>
        <p:spPr>
          <a:xfrm>
            <a:off x="529330" y="821803"/>
            <a:ext cx="8899973" cy="2118167"/>
          </a:xfrm>
          <a:prstGeom prst="rect">
            <a:avLst/>
          </a:prstGeom>
        </p:spPr>
      </p:pic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84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OPERAZIONI INIZIALI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6628" y="1930400"/>
            <a:ext cx="8918079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 smtClean="0">
                <a:latin typeface="CMR12"/>
              </a:rPr>
              <a:t>Poiché </a:t>
            </a:r>
            <a:r>
              <a:rPr lang="it-IT" sz="2400" dirty="0">
                <a:latin typeface="CMR12"/>
              </a:rPr>
              <a:t>nel segnale proveniente da ciascun canale del ricevitore varia solo il duty </a:t>
            </a:r>
            <a:r>
              <a:rPr lang="it-IT" sz="2400" dirty="0" err="1">
                <a:latin typeface="CMR12"/>
              </a:rPr>
              <a:t>cycle</a:t>
            </a:r>
            <a:r>
              <a:rPr lang="it-IT" sz="2400" dirty="0">
                <a:latin typeface="CMR12"/>
              </a:rPr>
              <a:t> nel </a:t>
            </a:r>
            <a:r>
              <a:rPr lang="it-IT" sz="2400" dirty="0" smtClean="0">
                <a:latin typeface="CMR12"/>
              </a:rPr>
              <a:t>tempo, mentre </a:t>
            </a:r>
            <a:r>
              <a:rPr lang="it-IT" sz="2400" dirty="0">
                <a:latin typeface="CMR12"/>
              </a:rPr>
              <a:t>la frequenza rimane la stessa e costante per tutti, si </a:t>
            </a:r>
            <a:r>
              <a:rPr lang="it-IT" sz="2400" dirty="0" smtClean="0">
                <a:latin typeface="CMR12"/>
              </a:rPr>
              <a:t>è </a:t>
            </a:r>
            <a:r>
              <a:rPr lang="it-IT" sz="2400" dirty="0">
                <a:latin typeface="CMR12"/>
              </a:rPr>
              <a:t>deciso di procedere nel </a:t>
            </a:r>
            <a:r>
              <a:rPr lang="it-IT" sz="2400" dirty="0" smtClean="0">
                <a:latin typeface="CMR12"/>
              </a:rPr>
              <a:t>seguente modo</a:t>
            </a:r>
            <a:r>
              <a:rPr lang="it-IT" sz="2400" dirty="0">
                <a:latin typeface="CMR12"/>
              </a:rPr>
              <a:t>.</a:t>
            </a:r>
            <a:endParaRPr lang="it-IT" sz="2400" dirty="0"/>
          </a:p>
        </p:txBody>
      </p:sp>
      <p:pic>
        <p:nvPicPr>
          <p:cNvPr id="4" name="Segnaposto contenuto 3"/>
          <p:cNvPicPr>
            <a:picLocks noChangeAspect="1"/>
          </p:cNvPicPr>
          <p:nvPr/>
        </p:nvPicPr>
        <p:blipFill rotWithShape="1">
          <a:blip r:embed="rId2"/>
          <a:srcRect t="4187" r="7616" b="7350"/>
          <a:stretch/>
        </p:blipFill>
        <p:spPr>
          <a:xfrm>
            <a:off x="677334" y="3870786"/>
            <a:ext cx="9319992" cy="2500132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89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OPERAZIONI INIZIALI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39778" y="1675757"/>
            <a:ext cx="9044061" cy="4667170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it-IT" sz="2300" dirty="0" smtClean="0"/>
              <a:t>Richiamo </a:t>
            </a:r>
            <a:r>
              <a:rPr lang="it-IT" sz="2300" b="1" dirty="0" err="1" smtClean="0"/>
              <a:t>Receiver_Init</a:t>
            </a:r>
            <a:r>
              <a:rPr lang="it-IT" sz="2300" b="1" dirty="0" smtClean="0"/>
              <a:t>() </a:t>
            </a:r>
            <a:r>
              <a:rPr lang="it-IT" sz="2300" dirty="0"/>
              <a:t>della libreria </a:t>
            </a:r>
            <a:r>
              <a:rPr lang="it-IT" sz="2300" b="1" dirty="0" err="1" smtClean="0"/>
              <a:t>ReceiverChannel.c</a:t>
            </a:r>
            <a:r>
              <a:rPr lang="it-IT" sz="2300" dirty="0" smtClean="0"/>
              <a:t> per </a:t>
            </a:r>
            <a:r>
              <a:rPr lang="it-IT" sz="2300" dirty="0"/>
              <a:t>inizializzare le variabili necessarie per la misura dei valori in </a:t>
            </a:r>
            <a:r>
              <a:rPr lang="it-IT" sz="2300" dirty="0" err="1" smtClean="0"/>
              <a:t>InputCapture</a:t>
            </a:r>
            <a:r>
              <a:rPr lang="it-IT" sz="2300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300" dirty="0" smtClean="0"/>
              <a:t>Viene avviato </a:t>
            </a:r>
            <a:r>
              <a:rPr lang="it-IT" sz="2300" dirty="0"/>
              <a:t>solo l’Interrupt per la misura della frequenza, per poi disattivarlo </a:t>
            </a:r>
            <a:r>
              <a:rPr lang="it-IT" sz="2300" dirty="0" smtClean="0"/>
              <a:t>una volta ottenuto un valore accettabile, </a:t>
            </a:r>
            <a:r>
              <a:rPr lang="it-IT" sz="2300" dirty="0"/>
              <a:t>tramite la funzione </a:t>
            </a:r>
            <a:r>
              <a:rPr lang="it-IT" sz="2300" b="1" dirty="0" err="1" smtClean="0"/>
              <a:t>waitingForGettingFrequency</a:t>
            </a:r>
            <a:r>
              <a:rPr lang="it-IT" sz="2300" b="1" dirty="0" smtClean="0"/>
              <a:t>().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300" dirty="0" smtClean="0"/>
              <a:t>Poiché </a:t>
            </a:r>
            <a:r>
              <a:rPr lang="it-IT" sz="2300" dirty="0"/>
              <a:t>gli Interrupt per la misura dei duty </a:t>
            </a:r>
            <a:r>
              <a:rPr lang="it-IT" sz="2300" dirty="0" err="1"/>
              <a:t>cycle</a:t>
            </a:r>
            <a:r>
              <a:rPr lang="it-IT" sz="2300" dirty="0"/>
              <a:t> vengono attivati subito dopo aver ottenuto la frequenza, il primo fronte che si </a:t>
            </a:r>
            <a:r>
              <a:rPr lang="it-IT" sz="2300" dirty="0" smtClean="0"/>
              <a:t>avrebbe, </a:t>
            </a:r>
            <a:r>
              <a:rPr lang="it-IT" sz="2300" dirty="0"/>
              <a:t>sarebbe quello di discesa. </a:t>
            </a:r>
            <a:r>
              <a:rPr lang="it-IT" sz="2300" dirty="0" smtClean="0"/>
              <a:t>Quindi, è necessario ”</a:t>
            </a:r>
            <a:r>
              <a:rPr lang="it-IT" sz="2300" i="1" dirty="0" smtClean="0"/>
              <a:t>saltare </a:t>
            </a:r>
            <a:r>
              <a:rPr lang="it-IT" sz="2300" i="1" dirty="0"/>
              <a:t>mezzo periodo</a:t>
            </a:r>
            <a:r>
              <a:rPr lang="it-IT" sz="2300" dirty="0"/>
              <a:t>” per poter avere come primo Interrupt un fronte di salita, evitando il primo di discesa. </a:t>
            </a:r>
            <a:r>
              <a:rPr lang="it-IT" sz="2300" dirty="0" smtClean="0"/>
              <a:t>Risultato ottenuto con la funzione </a:t>
            </a:r>
            <a:r>
              <a:rPr lang="it-IT" sz="2300" b="1" dirty="0" err="1"/>
              <a:t>jumpHalfPeriod</a:t>
            </a:r>
            <a:r>
              <a:rPr lang="it-IT" sz="2300" b="1" dirty="0" smtClean="0"/>
              <a:t>().</a:t>
            </a:r>
            <a:endParaRPr lang="it-IT" sz="230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5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OPERAZIONI INIZIALI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39778" y="1675757"/>
            <a:ext cx="9044061" cy="4667170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 startAt="4"/>
            </a:pPr>
            <a:r>
              <a:rPr lang="it-IT" sz="2300" dirty="0" smtClean="0"/>
              <a:t>Avvio degli Interrupt </a:t>
            </a:r>
            <a:r>
              <a:rPr lang="it-IT" sz="2300" dirty="0"/>
              <a:t>per la </a:t>
            </a:r>
            <a:r>
              <a:rPr lang="it-IT" sz="2300" dirty="0" smtClean="0"/>
              <a:t>lettura dei </a:t>
            </a:r>
            <a:r>
              <a:rPr lang="it-IT" sz="2300" dirty="0"/>
              <a:t>duty </a:t>
            </a:r>
            <a:r>
              <a:rPr lang="it-IT" sz="2300" dirty="0" err="1"/>
              <a:t>cycle</a:t>
            </a:r>
            <a:r>
              <a:rPr lang="it-IT" sz="2300" dirty="0" smtClean="0"/>
              <a:t>.</a:t>
            </a:r>
          </a:p>
          <a:p>
            <a:pPr>
              <a:buFont typeface="+mj-lt"/>
              <a:buAutoNum type="arabicPeriod" startAt="4"/>
            </a:pPr>
            <a:r>
              <a:rPr lang="it-IT" sz="2300" dirty="0" smtClean="0"/>
              <a:t>Si </a:t>
            </a:r>
            <a:r>
              <a:rPr lang="it-IT" sz="2300" dirty="0"/>
              <a:t>attende che venga letto </a:t>
            </a:r>
            <a:r>
              <a:rPr lang="it-IT" sz="2300" dirty="0" smtClean="0"/>
              <a:t>almeno un volta il valore per ogni canale con la funzione </a:t>
            </a:r>
            <a:r>
              <a:rPr lang="it-IT" sz="2300" b="1" dirty="0" err="1" smtClean="0"/>
              <a:t>waitingForFirstValues</a:t>
            </a:r>
            <a:r>
              <a:rPr lang="it-IT" sz="2300" b="1" dirty="0" smtClean="0"/>
              <a:t>(), </a:t>
            </a:r>
            <a:r>
              <a:rPr lang="it-IT" sz="2300" dirty="0" smtClean="0"/>
              <a:t>per entrare nel </a:t>
            </a:r>
            <a:r>
              <a:rPr lang="it-IT" sz="2300" dirty="0" err="1" smtClean="0"/>
              <a:t>loop</a:t>
            </a:r>
            <a:r>
              <a:rPr lang="it-IT" sz="2300" dirty="0" smtClean="0"/>
              <a:t> infinito con almeno i primi valori letti.</a:t>
            </a:r>
          </a:p>
          <a:p>
            <a:pPr>
              <a:buFont typeface="+mj-lt"/>
              <a:buAutoNum type="arabicPeriod" startAt="4"/>
            </a:pPr>
            <a:r>
              <a:rPr lang="it-IT" sz="2300" dirty="0" smtClean="0"/>
              <a:t>Avvio PWM per controllo motori</a:t>
            </a:r>
          </a:p>
          <a:p>
            <a:pPr>
              <a:buFont typeface="+mj-lt"/>
              <a:buAutoNum type="arabicPeriod" startAt="4"/>
            </a:pPr>
            <a:endParaRPr lang="it-IT" sz="2300" dirty="0" smtClean="0"/>
          </a:p>
          <a:p>
            <a:pPr>
              <a:buFont typeface="+mj-lt"/>
              <a:buAutoNum type="arabicPeriod" startAt="4"/>
            </a:pPr>
            <a:endParaRPr lang="it-IT" sz="2300" dirty="0" smtClean="0"/>
          </a:p>
          <a:p>
            <a:pPr marL="457200" indent="-457200">
              <a:buFont typeface="+mj-lt"/>
              <a:buAutoNum type="arabicPeriod" startAt="4"/>
            </a:pPr>
            <a:endParaRPr lang="it-IT" sz="23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31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LOOP INFINITO: </a:t>
            </a:r>
            <a:r>
              <a:rPr lang="it-IT" dirty="0" err="1" smtClean="0"/>
              <a:t>map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7334" y="1769857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200" dirty="0" smtClean="0"/>
              <a:t>Nel </a:t>
            </a:r>
            <a:r>
              <a:rPr lang="it-IT" sz="2200" dirty="0" err="1" smtClean="0"/>
              <a:t>loop</a:t>
            </a:r>
            <a:r>
              <a:rPr lang="it-IT" sz="2200" dirty="0" smtClean="0"/>
              <a:t>, dobbiamo convertire i valori del duty </a:t>
            </a:r>
            <a:r>
              <a:rPr lang="it-IT" sz="2200" dirty="0" err="1" smtClean="0"/>
              <a:t>cycle</a:t>
            </a:r>
            <a:r>
              <a:rPr lang="it-IT" sz="2200" dirty="0" smtClean="0"/>
              <a:t> ottenuti dal ricevitore, in valori utili al fine di controllare il moto del drone.</a:t>
            </a:r>
          </a:p>
          <a:p>
            <a:pPr marL="0" indent="0">
              <a:buNone/>
            </a:pPr>
            <a:endParaRPr lang="it-IT" sz="22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57" y="2552731"/>
            <a:ext cx="8253175" cy="2568163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5400959"/>
            <a:ext cx="10897350" cy="1195719"/>
          </a:xfrm>
          <a:prstGeom prst="rect">
            <a:avLst/>
          </a:prstGeom>
        </p:spPr>
      </p:pic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76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LOOP INFINITO: </a:t>
            </a:r>
            <a:r>
              <a:rPr lang="it-IT" dirty="0" err="1" smtClean="0"/>
              <a:t>correct</a:t>
            </a:r>
            <a:r>
              <a:rPr lang="it-IT" dirty="0" smtClean="0"/>
              <a:t> </a:t>
            </a:r>
            <a:r>
              <a:rPr lang="it-IT" dirty="0" err="1" smtClean="0"/>
              <a:t>values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7333" y="1769857"/>
            <a:ext cx="8813907" cy="3880773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it-IT" sz="2400" dirty="0" smtClean="0"/>
              <a:t>I canali </a:t>
            </a:r>
            <a:r>
              <a:rPr lang="it-IT" sz="2400" dirty="0"/>
              <a:t>1,2 e 4, corrispondenti a Pitch, </a:t>
            </a:r>
            <a:r>
              <a:rPr lang="it-IT" sz="2400" dirty="0" err="1"/>
              <a:t>Roll</a:t>
            </a:r>
            <a:r>
              <a:rPr lang="it-IT" sz="2400" dirty="0"/>
              <a:t> e </a:t>
            </a:r>
            <a:r>
              <a:rPr lang="it-IT" sz="2400" dirty="0" err="1"/>
              <a:t>Yaw</a:t>
            </a:r>
            <a:r>
              <a:rPr lang="it-IT" sz="2400" dirty="0"/>
              <a:t>, hanno delle </a:t>
            </a:r>
            <a:r>
              <a:rPr lang="it-IT" sz="2400" dirty="0" smtClean="0"/>
              <a:t>molle sotto </a:t>
            </a:r>
            <a:r>
              <a:rPr lang="it-IT" sz="2400" dirty="0"/>
              <a:t>le manopole del radiocomando per </a:t>
            </a:r>
            <a:r>
              <a:rPr lang="it-IT" sz="2400" dirty="0" err="1"/>
              <a:t>autocentrarsi</a:t>
            </a:r>
            <a:r>
              <a:rPr lang="it-IT" sz="2400" dirty="0"/>
              <a:t> quando non vengono spostate, in cui </a:t>
            </a:r>
            <a:r>
              <a:rPr lang="it-IT" sz="2400" dirty="0" smtClean="0"/>
              <a:t>si aspetta </a:t>
            </a:r>
            <a:r>
              <a:rPr lang="it-IT" sz="2400" dirty="0"/>
              <a:t>un valore desiderato nullo, ma non è</a:t>
            </a:r>
            <a:r>
              <a:rPr lang="it-IT" sz="2400" dirty="0" smtClean="0"/>
              <a:t> così. </a:t>
            </a:r>
            <a:r>
              <a:rPr lang="it-IT" sz="2400" dirty="0"/>
              <a:t>Infatti, </a:t>
            </a:r>
            <a:r>
              <a:rPr lang="it-IT" sz="2400" dirty="0" smtClean="0"/>
              <a:t>si ottengono valori oscillanti intorno </a:t>
            </a:r>
            <a:r>
              <a:rPr lang="it-IT" sz="2400" dirty="0"/>
              <a:t>allo </a:t>
            </a:r>
            <a:r>
              <a:rPr lang="it-IT" sz="2400" dirty="0" smtClean="0"/>
              <a:t>zero. Per cui si è deciso </a:t>
            </a:r>
            <a:r>
              <a:rPr lang="it-IT" sz="2400" dirty="0"/>
              <a:t>di utilizzare il metodo </a:t>
            </a:r>
            <a:r>
              <a:rPr lang="it-IT" sz="2400" b="1" dirty="0" err="1" smtClean="0"/>
              <a:t>correctAngle</a:t>
            </a:r>
            <a:r>
              <a:rPr lang="it-IT" sz="2400" b="1" dirty="0" smtClean="0"/>
              <a:t>()</a:t>
            </a:r>
            <a:r>
              <a:rPr lang="it-IT" sz="2400" dirty="0" smtClean="0"/>
              <a:t> </a:t>
            </a:r>
            <a:r>
              <a:rPr lang="it-IT" sz="2400" dirty="0"/>
              <a:t>della libreria dedicata al ricevitore</a:t>
            </a:r>
            <a:r>
              <a:rPr lang="it-IT" sz="2400" dirty="0" smtClean="0"/>
              <a:t>.</a:t>
            </a:r>
          </a:p>
          <a:p>
            <a:pPr marL="0" indent="0">
              <a:spcBef>
                <a:spcPts val="0"/>
              </a:spcBef>
              <a:buNone/>
            </a:pPr>
            <a:r>
              <a:rPr lang="it-IT" sz="2400" dirty="0" smtClean="0"/>
              <a:t>#</a:t>
            </a:r>
            <a:r>
              <a:rPr lang="it-IT" sz="2400" dirty="0" err="1" smtClean="0"/>
              <a:t>define</a:t>
            </a:r>
            <a:r>
              <a:rPr lang="it-IT" sz="2400" dirty="0" smtClean="0"/>
              <a:t> </a:t>
            </a:r>
            <a:r>
              <a:rPr lang="it-IT" sz="2400" dirty="0"/>
              <a:t>MAX_ERROR_STABILIZATION </a:t>
            </a:r>
            <a:r>
              <a:rPr lang="it-IT" sz="2400" dirty="0" smtClean="0"/>
              <a:t>0.35</a:t>
            </a:r>
          </a:p>
          <a:p>
            <a:pPr marL="0" indent="0">
              <a:spcBef>
                <a:spcPts val="0"/>
              </a:spcBef>
              <a:buNone/>
            </a:pPr>
            <a:r>
              <a:rPr lang="it-IT" sz="2400" dirty="0" smtClean="0"/>
              <a:t>#</a:t>
            </a:r>
            <a:r>
              <a:rPr lang="it-IT" sz="2400" dirty="0" err="1" smtClean="0"/>
              <a:t>define</a:t>
            </a:r>
            <a:r>
              <a:rPr lang="it-IT" sz="2400" dirty="0" smtClean="0"/>
              <a:t> </a:t>
            </a:r>
            <a:r>
              <a:rPr lang="it-IT" sz="2400" dirty="0"/>
              <a:t>MAX_ERROR_YAW </a:t>
            </a:r>
            <a:r>
              <a:rPr lang="it-IT" sz="2400" dirty="0" smtClean="0"/>
              <a:t>0.2</a:t>
            </a:r>
            <a:endParaRPr lang="it-IT" sz="2800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2"/>
          <a:srcRect b="40136"/>
          <a:stretch/>
        </p:blipFill>
        <p:spPr>
          <a:xfrm>
            <a:off x="735208" y="5928034"/>
            <a:ext cx="7008256" cy="357019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3"/>
          <a:srcRect r="11374"/>
          <a:stretch/>
        </p:blipFill>
        <p:spPr>
          <a:xfrm>
            <a:off x="677332" y="5068185"/>
            <a:ext cx="8478241" cy="859849"/>
          </a:xfrm>
          <a:prstGeom prst="rect">
            <a:avLst/>
          </a:prstGeom>
        </p:spPr>
      </p:pic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92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LOOP INFINITO: levetta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7333" y="1755475"/>
            <a:ext cx="6522120" cy="38807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2400" dirty="0" smtClean="0"/>
              <a:t>Il </a:t>
            </a:r>
            <a:r>
              <a:rPr lang="it-IT" sz="2400" dirty="0"/>
              <a:t>quinto canale </a:t>
            </a:r>
            <a:r>
              <a:rPr lang="it-IT" sz="2400" dirty="0" smtClean="0"/>
              <a:t>rappresentato dalla </a:t>
            </a:r>
            <a:r>
              <a:rPr lang="it-IT" sz="2400" b="1" dirty="0" smtClean="0"/>
              <a:t>levetta</a:t>
            </a:r>
            <a:r>
              <a:rPr lang="it-IT" sz="2400" dirty="0" smtClean="0"/>
              <a:t> serve </a:t>
            </a:r>
            <a:r>
              <a:rPr lang="it-IT" sz="2400" dirty="0"/>
              <a:t>solo per </a:t>
            </a:r>
            <a:r>
              <a:rPr lang="it-IT" sz="2400" dirty="0" smtClean="0"/>
              <a:t>attivare/disattivare il motore.</a:t>
            </a:r>
          </a:p>
          <a:p>
            <a:pPr marL="0" indent="0">
              <a:buNone/>
            </a:pPr>
            <a:r>
              <a:rPr lang="it-IT" sz="2400" dirty="0" smtClean="0"/>
              <a:t>Infatti</a:t>
            </a:r>
            <a:r>
              <a:rPr lang="it-IT" sz="2400" dirty="0"/>
              <a:t>, una volta </a:t>
            </a:r>
            <a:r>
              <a:rPr lang="it-IT" sz="2400" dirty="0" smtClean="0"/>
              <a:t>alimentato, </a:t>
            </a:r>
            <a:r>
              <a:rPr lang="it-IT" sz="2400" dirty="0"/>
              <a:t>con </a:t>
            </a:r>
            <a:r>
              <a:rPr lang="it-IT" sz="2400" dirty="0" smtClean="0"/>
              <a:t>la levetta </a:t>
            </a:r>
            <a:r>
              <a:rPr lang="it-IT" sz="2400" dirty="0"/>
              <a:t>in su è</a:t>
            </a:r>
            <a:r>
              <a:rPr lang="it-IT" sz="2400" dirty="0" smtClean="0"/>
              <a:t> </a:t>
            </a:r>
            <a:r>
              <a:rPr lang="it-IT" sz="2400" dirty="0"/>
              <a:t>possibile armarlo, con la levetta in mezzo </a:t>
            </a:r>
            <a:r>
              <a:rPr lang="it-IT" sz="2400" dirty="0" smtClean="0"/>
              <a:t>è </a:t>
            </a:r>
            <a:r>
              <a:rPr lang="it-IT" sz="2400" dirty="0"/>
              <a:t>possibile controllarlo e con la </a:t>
            </a:r>
            <a:r>
              <a:rPr lang="it-IT" sz="2400" dirty="0" smtClean="0"/>
              <a:t>levetta in gi</a:t>
            </a:r>
            <a:r>
              <a:rPr lang="it-IT" sz="2400" dirty="0"/>
              <a:t>ù</a:t>
            </a:r>
            <a:r>
              <a:rPr lang="it-IT" sz="2400" dirty="0" smtClean="0"/>
              <a:t> è </a:t>
            </a:r>
            <a:r>
              <a:rPr lang="it-IT" sz="2400" dirty="0"/>
              <a:t>possibile </a:t>
            </a:r>
            <a:r>
              <a:rPr lang="it-IT" sz="2400" dirty="0" smtClean="0"/>
              <a:t>fermarlo.</a:t>
            </a:r>
          </a:p>
          <a:p>
            <a:pPr marL="0" indent="0">
              <a:buNone/>
            </a:pPr>
            <a:r>
              <a:rPr lang="it-IT" sz="2400" dirty="0" smtClean="0"/>
              <a:t>Inoltre, è </a:t>
            </a:r>
            <a:r>
              <a:rPr lang="it-IT" sz="2400" dirty="0"/>
              <a:t>possibile armare </a:t>
            </a:r>
            <a:r>
              <a:rPr lang="it-IT" sz="2400" dirty="0" smtClean="0"/>
              <a:t>e stoppare </a:t>
            </a:r>
            <a:r>
              <a:rPr lang="it-IT" sz="2400" dirty="0"/>
              <a:t>il motore sia con la levetta in alto che in basso, in quanto il segnale elettrico </a:t>
            </a:r>
            <a:r>
              <a:rPr lang="it-IT" sz="2400" dirty="0" smtClean="0"/>
              <a:t>utilizzato è </a:t>
            </a:r>
            <a:r>
              <a:rPr lang="it-IT" sz="2400" dirty="0"/>
              <a:t>lo stesso.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364" y="1615532"/>
            <a:ext cx="4173924" cy="5242471"/>
          </a:xfrm>
          <a:prstGeom prst="rect">
            <a:avLst/>
          </a:prstGeom>
        </p:spPr>
      </p:pic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21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LOOP INFINITO: controllo motore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7334" y="1748198"/>
            <a:ext cx="8756033" cy="38807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2200" dirty="0" smtClean="0"/>
              <a:t>La funzione </a:t>
            </a:r>
            <a:r>
              <a:rPr lang="it-IT" sz="2200" b="1" dirty="0" err="1" smtClean="0"/>
              <a:t>moveMotors</a:t>
            </a:r>
            <a:r>
              <a:rPr lang="it-IT" sz="2200" b="1" dirty="0" smtClean="0"/>
              <a:t>()</a:t>
            </a:r>
            <a:r>
              <a:rPr lang="it-IT" sz="2200" dirty="0" smtClean="0"/>
              <a:t> è una </a:t>
            </a:r>
            <a:r>
              <a:rPr lang="it-IT" sz="2200" dirty="0"/>
              <a:t>funzione </a:t>
            </a:r>
            <a:r>
              <a:rPr lang="it-IT" sz="2200" dirty="0" smtClean="0"/>
              <a:t>provvisoria, poiché lo </a:t>
            </a:r>
            <a:r>
              <a:rPr lang="it-IT" sz="2200" dirty="0"/>
              <a:t>scopo </a:t>
            </a:r>
            <a:r>
              <a:rPr lang="it-IT" sz="2200" dirty="0" smtClean="0"/>
              <a:t>di questo </a:t>
            </a:r>
            <a:r>
              <a:rPr lang="it-IT" sz="2200" dirty="0"/>
              <a:t>progetto </a:t>
            </a:r>
            <a:r>
              <a:rPr lang="it-IT" sz="2200" dirty="0" smtClean="0"/>
              <a:t>è </a:t>
            </a:r>
            <a:r>
              <a:rPr lang="it-IT" sz="2200" dirty="0"/>
              <a:t>solo quello di testare il radiocomando. </a:t>
            </a:r>
            <a:endParaRPr lang="it-IT" sz="2200" dirty="0" smtClean="0"/>
          </a:p>
          <a:p>
            <a:pPr marL="0" indent="0">
              <a:buNone/>
            </a:pPr>
            <a:r>
              <a:rPr lang="it-IT" sz="2200" b="1" dirty="0" smtClean="0"/>
              <a:t>Qualora </a:t>
            </a:r>
            <a:r>
              <a:rPr lang="it-IT" sz="2200" b="1" dirty="0"/>
              <a:t>si </a:t>
            </a:r>
            <a:r>
              <a:rPr lang="it-IT" sz="2200" b="1" dirty="0" smtClean="0"/>
              <a:t>voglia riciclare </a:t>
            </a:r>
            <a:r>
              <a:rPr lang="it-IT" sz="2200" b="1" dirty="0"/>
              <a:t>questo codice per far volare il drone, </a:t>
            </a:r>
            <a:r>
              <a:rPr lang="it-IT" sz="2200" b="1" dirty="0" smtClean="0"/>
              <a:t>è </a:t>
            </a:r>
            <a:r>
              <a:rPr lang="it-IT" sz="2200" b="1" dirty="0"/>
              <a:t>necessario modificare il contenuto di </a:t>
            </a:r>
            <a:r>
              <a:rPr lang="it-IT" sz="2200" b="1" dirty="0" smtClean="0"/>
              <a:t>questa funzione </a:t>
            </a:r>
            <a:r>
              <a:rPr lang="it-IT" sz="2200" b="1" dirty="0"/>
              <a:t>per fare in modo che il velivolo si adatti ai valori desiderati inviati dal pilota</a:t>
            </a:r>
            <a:r>
              <a:rPr lang="it-IT" sz="2200" dirty="0"/>
              <a:t>. </a:t>
            </a:r>
            <a:endParaRPr lang="it-IT" sz="2200" dirty="0" smtClean="0"/>
          </a:p>
          <a:p>
            <a:pPr marL="0" indent="0">
              <a:buNone/>
            </a:pPr>
            <a:r>
              <a:rPr lang="it-IT" sz="2200" dirty="0" smtClean="0"/>
              <a:t>In questa parte </a:t>
            </a:r>
            <a:r>
              <a:rPr lang="it-IT" sz="2200" dirty="0"/>
              <a:t>di progetto, abbiamo invece controllato il motore seguendo le </a:t>
            </a:r>
            <a:r>
              <a:rPr lang="it-IT" sz="2200" dirty="0" smtClean="0"/>
              <a:t>osservazioni effettuate nel test del </a:t>
            </a:r>
            <a:r>
              <a:rPr lang="it-IT" sz="2200" dirty="0" err="1" smtClean="0"/>
              <a:t>brushless</a:t>
            </a:r>
            <a:r>
              <a:rPr lang="it-IT" sz="2200" dirty="0" smtClean="0"/>
              <a:t>, </a:t>
            </a:r>
            <a:r>
              <a:rPr lang="it-IT" sz="2200" dirty="0"/>
              <a:t>facendo variare quindi il duty </a:t>
            </a:r>
            <a:r>
              <a:rPr lang="it-IT" sz="2200" dirty="0" err="1"/>
              <a:t>cycle</a:t>
            </a:r>
            <a:r>
              <a:rPr lang="it-IT" sz="2200" dirty="0"/>
              <a:t> tra il valore minimo del 5% ed il </a:t>
            </a:r>
            <a:r>
              <a:rPr lang="it-IT" sz="2200" dirty="0" smtClean="0"/>
              <a:t>valore massimo </a:t>
            </a:r>
            <a:r>
              <a:rPr lang="it-IT" sz="2200" dirty="0"/>
              <a:t>del 10</a:t>
            </a:r>
            <a:r>
              <a:rPr lang="it-IT" sz="2200" dirty="0" smtClean="0"/>
              <a:t>%, prendendo in considerazione il </a:t>
            </a:r>
            <a:r>
              <a:rPr lang="it-IT" sz="2200" b="1" dirty="0" err="1" smtClean="0"/>
              <a:t>throttle</a:t>
            </a:r>
            <a:r>
              <a:rPr lang="it-IT" sz="2200" dirty="0" smtClean="0"/>
              <a:t> (canale 3)</a:t>
            </a:r>
            <a:endParaRPr lang="it-IT" sz="22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39</a:t>
            </a:fld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/>
          <a:srcRect r="1475" b="4695"/>
          <a:stretch/>
        </p:blipFill>
        <p:spPr>
          <a:xfrm>
            <a:off x="405119" y="5628971"/>
            <a:ext cx="11181143" cy="124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79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HARDWARE: Motore </a:t>
            </a:r>
            <a:r>
              <a:rPr lang="it-IT" dirty="0" err="1" smtClean="0"/>
              <a:t>Brushless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 smtClean="0"/>
              <a:t>Il motore </a:t>
            </a:r>
            <a:r>
              <a:rPr lang="it-IT" sz="2400" dirty="0" err="1" smtClean="0"/>
              <a:t>brushless</a:t>
            </a:r>
            <a:r>
              <a:rPr lang="it-IT" sz="2400" dirty="0" smtClean="0"/>
              <a:t> utilizzato è un </a:t>
            </a:r>
            <a:r>
              <a:rPr lang="it-IT" sz="2400" b="1" dirty="0" err="1"/>
              <a:t>Turnigy</a:t>
            </a:r>
            <a:r>
              <a:rPr lang="it-IT" sz="2400" b="1" dirty="0"/>
              <a:t> D3536/9 </a:t>
            </a:r>
            <a:r>
              <a:rPr lang="it-IT" sz="2400" b="1" dirty="0" smtClean="0"/>
              <a:t>910KV.</a:t>
            </a:r>
          </a:p>
          <a:p>
            <a:pPr marL="0" indent="0">
              <a:buNone/>
            </a:pPr>
            <a:endParaRPr lang="it-IT" sz="2400" b="1" dirty="0"/>
          </a:p>
          <a:p>
            <a:pPr marL="0" indent="0">
              <a:buNone/>
            </a:pPr>
            <a:endParaRPr lang="it-IT" sz="2400" b="1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056" y="2979426"/>
            <a:ext cx="4435224" cy="3292125"/>
          </a:xfrm>
          <a:prstGeom prst="rect">
            <a:avLst/>
          </a:prstGeom>
        </p:spPr>
      </p:pic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02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PROGETTO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 smtClean="0"/>
              <a:t>Software </a:t>
            </a:r>
            <a:r>
              <a:rPr lang="it-IT" sz="2400" dirty="0" smtClean="0"/>
              <a:t>e </a:t>
            </a:r>
            <a:r>
              <a:rPr lang="it-IT" sz="2400" dirty="0" smtClean="0"/>
              <a:t>relazione al seguente link:</a:t>
            </a:r>
          </a:p>
          <a:p>
            <a:pPr marL="0" indent="0">
              <a:buNone/>
            </a:pPr>
            <a:endParaRPr lang="it-IT" sz="2400" dirty="0"/>
          </a:p>
          <a:p>
            <a:pPr marL="0" indent="0">
              <a:buNone/>
            </a:pPr>
            <a:r>
              <a:rPr lang="it-IT" sz="2400" dirty="0">
                <a:hlinkClick r:id="rId2"/>
              </a:rPr>
              <a:t>https://</a:t>
            </a:r>
            <a:r>
              <a:rPr lang="it-IT" sz="2400" dirty="0" smtClean="0">
                <a:hlinkClick r:id="rId2"/>
              </a:rPr>
              <a:t>github.com/NicolasBravi01/DroneConSTM32/tree/main/Gruppi/NB_FR</a:t>
            </a:r>
            <a:endParaRPr lang="it-IT" sz="2400" dirty="0" smtClean="0"/>
          </a:p>
          <a:p>
            <a:pPr marL="0" indent="0">
              <a:buNone/>
            </a:pPr>
            <a:endParaRPr lang="it-IT" sz="24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40</a:t>
            </a:fld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917" y="4806142"/>
            <a:ext cx="1761501" cy="176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45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Rettangolo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Video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5585.487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06240" y="0"/>
            <a:ext cx="3779520" cy="687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5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Video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81475" y="0"/>
            <a:ext cx="3829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4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HARDWARE: </a:t>
            </a:r>
            <a:r>
              <a:rPr lang="it-IT" dirty="0"/>
              <a:t>Motore </a:t>
            </a:r>
            <a:r>
              <a:rPr lang="it-IT" dirty="0" err="1"/>
              <a:t>Brushless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219" t="34630" r="39238" b="19200"/>
          <a:stretch/>
        </p:blipFill>
        <p:spPr>
          <a:xfrm>
            <a:off x="2429099" y="1570343"/>
            <a:ext cx="5241701" cy="4769305"/>
          </a:xfrm>
          <a:prstGeom prst="rect">
            <a:avLst/>
          </a:prstGeom>
        </p:spPr>
      </p:pic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74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HARDWARE: ESC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7334" y="2160589"/>
            <a:ext cx="8598746" cy="38846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 smtClean="0"/>
              <a:t>Un </a:t>
            </a:r>
            <a:r>
              <a:rPr lang="it-IT" sz="2400" b="1" dirty="0" smtClean="0"/>
              <a:t>ESC (Electronic </a:t>
            </a:r>
            <a:r>
              <a:rPr lang="it-IT" sz="2400" b="1" dirty="0" err="1" smtClean="0"/>
              <a:t>Speed</a:t>
            </a:r>
            <a:r>
              <a:rPr lang="it-IT" sz="2400" b="1" dirty="0" smtClean="0"/>
              <a:t> Control) </a:t>
            </a:r>
            <a:r>
              <a:rPr lang="it-IT" sz="2400" dirty="0" smtClean="0"/>
              <a:t>è una scheda elettronica che funge </a:t>
            </a:r>
            <a:r>
              <a:rPr lang="it-IT" sz="2400" dirty="0"/>
              <a:t>da </a:t>
            </a:r>
            <a:r>
              <a:rPr lang="it-IT" sz="2400" dirty="0" smtClean="0"/>
              <a:t>intermediaria </a:t>
            </a:r>
            <a:r>
              <a:rPr lang="it-IT" sz="2400" dirty="0"/>
              <a:t>tra la </a:t>
            </a:r>
            <a:r>
              <a:rPr lang="it-IT" sz="2400" dirty="0" smtClean="0"/>
              <a:t>batteria o il generatore ed </a:t>
            </a:r>
            <a:r>
              <a:rPr lang="it-IT" sz="2400" dirty="0"/>
              <a:t>il motore elettrico</a:t>
            </a:r>
            <a:r>
              <a:rPr lang="it-IT" sz="2400" dirty="0" smtClean="0"/>
              <a:t>.</a:t>
            </a:r>
          </a:p>
          <a:p>
            <a:pPr marL="0" indent="0">
              <a:buNone/>
            </a:pPr>
            <a:r>
              <a:rPr lang="it-IT" sz="2400" dirty="0" smtClean="0"/>
              <a:t>Controlla </a:t>
            </a:r>
            <a:r>
              <a:rPr lang="it-IT" sz="2400" dirty="0"/>
              <a:t>la rotazione </a:t>
            </a:r>
            <a:r>
              <a:rPr lang="it-IT" sz="2400" dirty="0" smtClean="0"/>
              <a:t>del motore fornendo </a:t>
            </a:r>
            <a:r>
              <a:rPr lang="it-IT" sz="2400" dirty="0"/>
              <a:t>segnali elettrici temporizzati che vengono tradotti in variazioni di </a:t>
            </a:r>
            <a:r>
              <a:rPr lang="it-IT" sz="2400" dirty="0" smtClean="0"/>
              <a:t>velocità.</a:t>
            </a:r>
            <a:endParaRPr lang="it-IT" sz="2400" dirty="0"/>
          </a:p>
          <a:p>
            <a:pPr marL="0" indent="0">
              <a:buNone/>
            </a:pPr>
            <a:endParaRPr lang="it-IT" sz="2400" b="1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846" y="4306093"/>
            <a:ext cx="2881234" cy="2433149"/>
          </a:xfrm>
          <a:prstGeom prst="rect">
            <a:avLst/>
          </a:prstGeom>
        </p:spPr>
      </p:pic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90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HARDWARE: Radiocomando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7334" y="2160589"/>
            <a:ext cx="8598746" cy="38846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 smtClean="0"/>
              <a:t>Il radiocomando utilizzato è un</a:t>
            </a:r>
            <a:r>
              <a:rPr lang="it-IT" sz="2400" b="1" dirty="0" smtClean="0"/>
              <a:t> </a:t>
            </a:r>
            <a:r>
              <a:rPr lang="it-IT" sz="2400" b="1" dirty="0" err="1" smtClean="0"/>
              <a:t>MicroZone</a:t>
            </a:r>
            <a:r>
              <a:rPr lang="it-IT" sz="2400" b="1" dirty="0" smtClean="0"/>
              <a:t> </a:t>
            </a:r>
            <a:r>
              <a:rPr lang="it-IT" sz="2400" b="1" dirty="0"/>
              <a:t>2.4G 6CH </a:t>
            </a:r>
            <a:r>
              <a:rPr lang="it-IT" sz="2400" b="1" dirty="0" smtClean="0"/>
              <a:t>MC6C, </a:t>
            </a:r>
            <a:r>
              <a:rPr lang="it-IT" sz="2400" dirty="0" smtClean="0"/>
              <a:t>dotato di 6 canali.</a:t>
            </a:r>
          </a:p>
          <a:p>
            <a:pPr marL="0" indent="0">
              <a:buNone/>
            </a:pPr>
            <a:r>
              <a:rPr lang="it-IT" sz="2400" dirty="0" smtClean="0"/>
              <a:t>La </a:t>
            </a:r>
            <a:r>
              <a:rPr lang="it-IT" sz="2400" dirty="0"/>
              <a:t>banda va dai 2,401GHz a 2,479GHz, ha una distanza di controllo fino a 800 </a:t>
            </a:r>
            <a:r>
              <a:rPr lang="it-IT" sz="2400" dirty="0" smtClean="0"/>
              <a:t>metri.</a:t>
            </a:r>
            <a:endParaRPr lang="it-IT" sz="24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57" r="11470" b="5939"/>
          <a:stretch/>
        </p:blipFill>
        <p:spPr>
          <a:xfrm>
            <a:off x="4805907" y="3616959"/>
            <a:ext cx="3108733" cy="2936240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677334" y="4495075"/>
            <a:ext cx="3230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/>
              <a:t>Dotato di: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it-IT" sz="2400" b="1" dirty="0" smtClean="0"/>
              <a:t>Trasmettitore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it-IT" sz="2400" b="1" dirty="0" smtClean="0"/>
              <a:t>Ricevitore</a:t>
            </a:r>
            <a:endParaRPr lang="it-IT" sz="240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64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RADIOCOMANDO: Trasmettitore</a:t>
            </a:r>
            <a:endParaRPr lang="it-IT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561" y="4629318"/>
            <a:ext cx="6834213" cy="1845660"/>
          </a:xfrm>
          <a:prstGeom prst="rect">
            <a:avLst/>
          </a:prstGeom>
        </p:spPr>
      </p:pic>
      <p:pic>
        <p:nvPicPr>
          <p:cNvPr id="11" name="Segnaposto contenuto 10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1" b="8023"/>
          <a:stretch/>
        </p:blipFill>
        <p:spPr>
          <a:xfrm>
            <a:off x="3061829" y="1656080"/>
            <a:ext cx="3838559" cy="2773680"/>
          </a:xfrm>
        </p:spPr>
      </p:pic>
      <p:sp>
        <p:nvSpPr>
          <p:cNvPr id="12" name="Segnaposto numero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89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RADIOCOMANDO: Ricevitore</a:t>
            </a:r>
            <a:endParaRPr lang="it-IT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5" b="17262"/>
          <a:stretch/>
        </p:blipFill>
        <p:spPr>
          <a:xfrm>
            <a:off x="3074244" y="1386036"/>
            <a:ext cx="3106998" cy="2068363"/>
          </a:xfr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529" y="3810000"/>
            <a:ext cx="6736278" cy="2634124"/>
          </a:xfrm>
          <a:prstGeom prst="rect">
            <a:avLst/>
          </a:prstGeom>
        </p:spPr>
      </p:pic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51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faccettatur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795</TotalTime>
  <Words>1804</Words>
  <Application>Microsoft Office PowerPoint</Application>
  <PresentationFormat>Widescreen</PresentationFormat>
  <Paragraphs>156</Paragraphs>
  <Slides>42</Slides>
  <Notes>0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42</vt:i4>
      </vt:variant>
    </vt:vector>
  </HeadingPairs>
  <TitlesOfParts>
    <vt:vector size="49" baseType="lpstr">
      <vt:lpstr>Arial</vt:lpstr>
      <vt:lpstr>Calibri</vt:lpstr>
      <vt:lpstr>CMR12</vt:lpstr>
      <vt:lpstr>Trebuchet MS</vt:lpstr>
      <vt:lpstr>Wingdings</vt:lpstr>
      <vt:lpstr>Wingdings 3</vt:lpstr>
      <vt:lpstr>Sfaccettatura</vt:lpstr>
      <vt:lpstr>Radiocomando con STM32</vt:lpstr>
      <vt:lpstr>SCOPO PROGETTO</vt:lpstr>
      <vt:lpstr>HARDWARE: Scheda</vt:lpstr>
      <vt:lpstr>HARDWARE: Motore Brushless</vt:lpstr>
      <vt:lpstr>HARDWARE: Motore Brushless</vt:lpstr>
      <vt:lpstr>HARDWARE: ESC</vt:lpstr>
      <vt:lpstr>HARDWARE: Radiocomando</vt:lpstr>
      <vt:lpstr>RADIOCOMANDO: Trasmettitore</vt:lpstr>
      <vt:lpstr>RADIOCOMANDO: Ricevitore</vt:lpstr>
      <vt:lpstr>Radiocomando: Canali</vt:lpstr>
      <vt:lpstr>Radiocomando: Funzionamento</vt:lpstr>
      <vt:lpstr>Presentazione standard di PowerPoint</vt:lpstr>
      <vt:lpstr>TEST CANALE RICEVITORE</vt:lpstr>
      <vt:lpstr>TIMER</vt:lpstr>
      <vt:lpstr>TIMER: InputCapture</vt:lpstr>
      <vt:lpstr>TIMER: impostazioni per InputCapture</vt:lpstr>
      <vt:lpstr>MISURAZIONE FREQUENZA</vt:lpstr>
      <vt:lpstr>MISURAZIONE DUTY CYCLE</vt:lpstr>
      <vt:lpstr>TIMER: PWM</vt:lpstr>
      <vt:lpstr>TEST BRUSHLESS</vt:lpstr>
      <vt:lpstr>TEST BRUSHLESS: armatura</vt:lpstr>
      <vt:lpstr>TEST BRUSHLESS: controllo</vt:lpstr>
      <vt:lpstr>TEST BRUSHLESS: stop</vt:lpstr>
      <vt:lpstr>TEST BRUSHLESS: alimentazione</vt:lpstr>
      <vt:lpstr>Presentazione standard di PowerPoint</vt:lpstr>
      <vt:lpstr>SOFTWARE</vt:lpstr>
      <vt:lpstr>FLOW CHART</vt:lpstr>
      <vt:lpstr>STRUTTURA PROGRAMMA</vt:lpstr>
      <vt:lpstr>GESTIONE INTERRUPT</vt:lpstr>
      <vt:lpstr>Presentazione standard di PowerPoint</vt:lpstr>
      <vt:lpstr>Presentazione standard di PowerPoint</vt:lpstr>
      <vt:lpstr>Presentazione standard di PowerPoint</vt:lpstr>
      <vt:lpstr>OPERAZIONI INIZIALI</vt:lpstr>
      <vt:lpstr>OPERAZIONI INIZIALI</vt:lpstr>
      <vt:lpstr>OPERAZIONI INIZIALI</vt:lpstr>
      <vt:lpstr>LOOP INFINITO: map</vt:lpstr>
      <vt:lpstr>LOOP INFINITO: correct values</vt:lpstr>
      <vt:lpstr>LOOP INFINITO: levetta</vt:lpstr>
      <vt:lpstr>LOOP INFINITO: controllo motore</vt:lpstr>
      <vt:lpstr>PROGETTO</vt:lpstr>
      <vt:lpstr>Presentazione standard di PowerPoint</vt:lpstr>
      <vt:lpstr>Presentazione standard di PowerPoint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Radiocomando con STM32</dc:title>
  <dc:creator>nicolas</dc:creator>
  <cp:lastModifiedBy>nicolas</cp:lastModifiedBy>
  <cp:revision>52</cp:revision>
  <dcterms:created xsi:type="dcterms:W3CDTF">2023-04-30T10:31:39Z</dcterms:created>
  <dcterms:modified xsi:type="dcterms:W3CDTF">2023-05-01T08:55:49Z</dcterms:modified>
</cp:coreProperties>
</file>